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core.xml" ContentType="application/vnd.openxmlformats-package.core-properties+xml"/>
  <Override PartName="/ppt/metadata" ContentType="application/binary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6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</p:sldIdLst>
  <p:sldSz cy="6858000" cx="12192000"/>
  <p:notesSz cx="6858000" cy="9144000"/>
  <p:embeddedFontLst>
    <p:embeddedFont>
      <p:font typeface="Roboto Thin"/>
      <p:regular r:id="rId11"/>
      <p:bold r:id="rId12"/>
      <p:italic r:id="rId13"/>
      <p:boldItalic r:id="rId14"/>
    </p:embeddedFont>
    <p:embeddedFont>
      <p:font typeface="Roboto Black"/>
      <p:bold r:id="rId15"/>
      <p:boldItalic r:id="rId16"/>
    </p:embeddedFont>
    <p:embeddedFont>
      <p:font typeface="Roboto"/>
      <p:regular r:id="rId17"/>
      <p:bold r:id="rId18"/>
      <p:italic r:id="rId19"/>
      <p:boldItalic r:id="rId20"/>
    </p:embeddedFont>
    <p:embeddedFont>
      <p:font typeface="Sacramento"/>
      <p:regular r:id="rId21"/>
    </p:embeddedFont>
    <p:embeddedFont>
      <p:font typeface="Roboto Light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83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GoogleSlidesCustomDataVersion2">
      <go:slidesCustomData xmlns:go="http://customooxmlschemas.google.com/" r:id="rId26" roundtripDataSignature="AMtx7miN+71nPSHrE3biGOA8fn1QH1TBe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83" orient="horz"/>
        <p:guide pos="384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font" Target="fonts/RobotoThin-regular.fntdata"/><Relationship Id="rId12" Type="http://schemas.openxmlformats.org/officeDocument/2006/relationships/font" Target="fonts/RobotoThin-bold.fntdata"/><Relationship Id="rId13" Type="http://schemas.openxmlformats.org/officeDocument/2006/relationships/font" Target="fonts/RobotoThin-italic.fntdata"/><Relationship Id="rId14" Type="http://schemas.openxmlformats.org/officeDocument/2006/relationships/font" Target="fonts/RobotoThin-boldItalic.fntdata"/><Relationship Id="rId15" Type="http://schemas.openxmlformats.org/officeDocument/2006/relationships/font" Target="fonts/RobotoBlack-bold.fntdata"/><Relationship Id="rId16" Type="http://schemas.openxmlformats.org/officeDocument/2006/relationships/font" Target="fonts/RobotoBlack-boldItalic.fntdata"/><Relationship Id="rId17" Type="http://schemas.openxmlformats.org/officeDocument/2006/relationships/font" Target="fonts/Roboto-regular.fntdata"/><Relationship Id="rId18" Type="http://schemas.openxmlformats.org/officeDocument/2006/relationships/font" Target="fonts/Roboto-bold.fntdata"/><Relationship Id="rId19" Type="http://schemas.openxmlformats.org/officeDocument/2006/relationships/font" Target="fonts/Roboto-italic.fntdata"/><Relationship Id="rId20" Type="http://schemas.openxmlformats.org/officeDocument/2006/relationships/font" Target="fonts/Roboto-boldItalic.fntdata"/><Relationship Id="rId21" Type="http://schemas.openxmlformats.org/officeDocument/2006/relationships/font" Target="fonts/Sacramento-regular.fntdata"/><Relationship Id="rId22" Type="http://schemas.openxmlformats.org/officeDocument/2006/relationships/font" Target="fonts/RobotoLight-regular.fntdata"/><Relationship Id="rId23" Type="http://schemas.openxmlformats.org/officeDocument/2006/relationships/font" Target="fonts/RobotoLight-bold.fntdata"/><Relationship Id="rId24" Type="http://schemas.openxmlformats.org/officeDocument/2006/relationships/font" Target="fonts/RobotoLight-italic.fntdata"/><Relationship Id="rId25" Type="http://schemas.openxmlformats.org/officeDocument/2006/relationships/font" Target="fonts/RobotoLight-boldItalic.fntdata"/><Relationship Id="rId26" Type="http://customschemas.google.com/relationships/presentationmetadata" Target="metadata"/></Relationships>
</file>

<file path=ppt/media/image1.png>
</file>

<file path=ppt/media/image2.jpg>
</file>

<file path=ppt/media/image3.png>
</file>

<file path=ppt/media/image4.png>
</file>

<file path=ppt/media/image6.png>
</file>

<file path=ppt/media/image7.png>
</file>

<file path=ppt/media/image8.jp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5" name="Google Shape;24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Before we start, I want to </a:t>
            </a:r>
            <a:r>
              <a:rPr b="0" i="0" lang="en-US">
                <a:solidFill>
                  <a:srgbClr val="4D4D4D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thank you (all) for being here.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>
                <a:solidFill>
                  <a:srgbClr val="4D4D4D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It’s my pleasure to introduce myself to you.</a:t>
            </a:r>
            <a:endParaRPr/>
          </a:p>
        </p:txBody>
      </p:sp>
      <p:sp>
        <p:nvSpPr>
          <p:cNvPr id="246" name="Google Shape;246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1" name="Google Shape;261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>
                <a:solidFill>
                  <a:srgbClr val="4D4D4D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I’ll </a:t>
            </a:r>
            <a:r>
              <a:rPr b="0" i="0" lang="en-US" sz="3600" u="sng">
                <a:solidFill>
                  <a:srgbClr val="FF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present </a:t>
            </a:r>
            <a:r>
              <a:rPr b="0" i="0" lang="en-US">
                <a:solidFill>
                  <a:srgbClr val="4D4D4D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for 20 mins: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>
                <a:solidFill>
                  <a:srgbClr val="4D4D4D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First part, it’s about my background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>
                <a:solidFill>
                  <a:srgbClr val="4D4D4D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The second part we have some </a:t>
            </a:r>
            <a:r>
              <a:rPr lang="en-US"/>
              <a:t>project </a:t>
            </a:r>
            <a:r>
              <a:rPr b="0" i="0" lang="en-US">
                <a:solidFill>
                  <a:srgbClr val="4D4D4D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demos.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Because the limitation of our time, I think you could choose 1 or 2 case, and I’ll present that to you.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So, let me quickly go through all of them.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1</a:t>
            </a:r>
            <a:r>
              <a:rPr baseline="30000" lang="en-US"/>
              <a:t>st</a:t>
            </a:r>
            <a:r>
              <a:rPr lang="en-US"/>
              <a:t> one is an AI model, going to predict the daily sales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2</a:t>
            </a:r>
            <a:r>
              <a:rPr baseline="30000" lang="en-US"/>
              <a:t>nd</a:t>
            </a:r>
            <a:r>
              <a:rPr lang="en-US"/>
              <a:t> is data analysis case study, trying to find marketing strategies to enhance their members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3</a:t>
            </a:r>
            <a:r>
              <a:rPr baseline="30000" lang="en-US"/>
              <a:t>rd</a:t>
            </a:r>
            <a:r>
              <a:rPr lang="en-US"/>
              <a:t> is an dashboard project, how I used AWS architecture to build dashboard.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4</a:t>
            </a:r>
            <a:r>
              <a:rPr baseline="30000" lang="en-US"/>
              <a:t>th</a:t>
            </a:r>
            <a:r>
              <a:rPr lang="en-US"/>
              <a:t> is an expense reimbursements application system, that is a case I used VBA, SQL to help a start-up to build their expense application system.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Last one is an digital transformation strategies alignment, we helped a company to figure out their digital transformation blueprint.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So which one are you interested in?</a:t>
            </a:r>
            <a:endParaRPr/>
          </a:p>
        </p:txBody>
      </p:sp>
      <p:sp>
        <p:nvSpPr>
          <p:cNvPr id="262" name="Google Shape;262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4" name="Google Shape;294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93E3"/>
              </a:buClr>
              <a:buSzPts val="1200"/>
              <a:buFont typeface="Microsoft JhengHei"/>
              <a:buNone/>
            </a:pPr>
            <a:r>
              <a:rPr b="0" i="0" lang="en-US">
                <a:solidFill>
                  <a:srgbClr val="0693E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I believe that I am the best candidate for this position because an excellent </a:t>
            </a:r>
            <a:r>
              <a:rPr b="1" i="0" lang="en-US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Data Analyst</a:t>
            </a:r>
            <a:r>
              <a:rPr b="1" lang="en-US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0" i="0" lang="en-US" u="sng">
                <a:solidFill>
                  <a:srgbClr val="0693E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needs</a:t>
            </a:r>
            <a:r>
              <a:rPr b="0" i="0" lang="en-US">
                <a:solidFill>
                  <a:srgbClr val="0693E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not only hard skills,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>
                <a:solidFill>
                  <a:srgbClr val="0693E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but also have to know how to communicate cross-dep., how to lead or encourage your team members.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>
              <a:solidFill>
                <a:srgbClr val="0693E3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>
                <a:solidFill>
                  <a:srgbClr val="0693E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During my 6 years work experiences, I started from being a MA at KMC Chain, I rotated in different dep. and work with them.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>
                <a:solidFill>
                  <a:srgbClr val="0693E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That help</a:t>
            </a:r>
            <a:r>
              <a:rPr b="0" i="0" lang="en-US" u="sng">
                <a:solidFill>
                  <a:srgbClr val="0693E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ed</a:t>
            </a:r>
            <a:r>
              <a:rPr b="0" i="0" lang="en-US">
                <a:solidFill>
                  <a:srgbClr val="0693E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me to know each dep.’s culture and </a:t>
            </a:r>
            <a:r>
              <a:rPr b="0" i="0" lang="en-US" strike="noStrike">
                <a:solidFill>
                  <a:srgbClr val="0693E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what’s they </a:t>
            </a:r>
            <a:r>
              <a:rPr b="0" i="0" lang="en-US">
                <a:solidFill>
                  <a:srgbClr val="0693E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desire. </a:t>
            </a:r>
            <a:r>
              <a:rPr b="0" i="0" lang="en-US" u="sng">
                <a:solidFill>
                  <a:srgbClr val="0693E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And, </a:t>
            </a:r>
            <a:r>
              <a:rPr b="0" i="0" lang="en-US">
                <a:solidFill>
                  <a:srgbClr val="0693E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that’s my first time working in China, at 深圳.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>
              <a:solidFill>
                <a:srgbClr val="0693E3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>
                <a:solidFill>
                  <a:srgbClr val="0693E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Bcz of the health issue of my family,   I went back to 台灣 after a half year. </a:t>
            </a:r>
            <a:r>
              <a:rPr b="0" i="0" lang="en-US" strike="noStrike">
                <a:solidFill>
                  <a:srgbClr val="0693E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That was </a:t>
            </a:r>
            <a:r>
              <a:rPr b="0" i="0" lang="en-US">
                <a:solidFill>
                  <a:srgbClr val="0693E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the second stage </a:t>
            </a:r>
            <a:r>
              <a:rPr b="0" i="0" lang="en-US" strike="noStrike">
                <a:solidFill>
                  <a:srgbClr val="0693E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of</a:t>
            </a:r>
            <a:r>
              <a:rPr b="0" i="0" lang="en-US">
                <a:solidFill>
                  <a:srgbClr val="0693E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my career path.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>
              <a:solidFill>
                <a:srgbClr val="0693E3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>
                <a:solidFill>
                  <a:srgbClr val="0693E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I was the special assistant </a:t>
            </a:r>
            <a:r>
              <a:rPr b="0" i="0" lang="en-US" u="sng">
                <a:solidFill>
                  <a:srgbClr val="0693E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to</a:t>
            </a:r>
            <a:r>
              <a:rPr b="0" i="0" lang="en-US">
                <a:solidFill>
                  <a:srgbClr val="0693E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GM in the company called “Neogence”.</a:t>
            </a:r>
            <a:br>
              <a:rPr b="0" i="0" lang="en-US">
                <a:solidFill>
                  <a:srgbClr val="0693E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</a:br>
            <a:r>
              <a:rPr b="0" i="0" lang="en-US">
                <a:solidFill>
                  <a:srgbClr val="0693E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It’s a company which </a:t>
            </a:r>
            <a:r>
              <a:rPr b="0" i="0" lang="en-US" u="sng">
                <a:solidFill>
                  <a:srgbClr val="0693E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dedicates</a:t>
            </a:r>
            <a:r>
              <a:rPr b="0" i="0" lang="en-US">
                <a:solidFill>
                  <a:srgbClr val="0693E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to skincare and makeup market. Neogence has a self-own brand and a factory.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>
                <a:solidFill>
                  <a:srgbClr val="0693E3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It’s a 7 years start-up, yearly Rev. is about 1 billion NT dollars.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/>
              <a:t>My first job was to restructure the ERP system and to repair the database.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/>
              <a:t>I re-defined the principle of product ID and mapped the old product ID to the new one in the database.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BFBFBF"/>
                </a:solidFill>
                <a:latin typeface="Roboto"/>
                <a:ea typeface="Roboto"/>
                <a:cs typeface="Roboto"/>
                <a:sym typeface="Roboto"/>
              </a:rPr>
              <a:t>Next, I developed automatic program to help</a:t>
            </a:r>
            <a:r>
              <a:rPr b="0" i="0" lang="en-US" sz="1200" u="sng" cap="none" strike="noStrike">
                <a:solidFill>
                  <a:srgbClr val="BFBFBF"/>
                </a:solidFill>
                <a:latin typeface="Roboto"/>
                <a:ea typeface="Roboto"/>
                <a:cs typeface="Roboto"/>
                <a:sym typeface="Roboto"/>
              </a:rPr>
              <a:t> our </a:t>
            </a:r>
            <a:r>
              <a:rPr b="0" i="0" lang="en-US" sz="1200" u="none" cap="none" strike="noStrike">
                <a:solidFill>
                  <a:srgbClr val="BFBFBF"/>
                </a:solidFill>
                <a:latin typeface="Roboto"/>
                <a:ea typeface="Roboto"/>
                <a:cs typeface="Roboto"/>
                <a:sym typeface="Roboto"/>
              </a:rPr>
              <a:t>colleague to key-in purchase/selling order into ERP system more efficiently.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BFBFB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70C0"/>
                </a:solidFill>
                <a:latin typeface="Roboto"/>
                <a:ea typeface="Roboto"/>
                <a:cs typeface="Roboto"/>
                <a:sym typeface="Roboto"/>
              </a:rPr>
              <a:t>After a year, I was promoted to “</a:t>
            </a:r>
            <a:r>
              <a:rPr b="1" lang="en-US" sz="1800" u="none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Section Chief of GMO</a:t>
            </a:r>
            <a:r>
              <a:rPr b="0" i="0" lang="en-US" sz="1200" u="none" cap="none" strike="noStrike">
                <a:solidFill>
                  <a:srgbClr val="0070C0"/>
                </a:solidFill>
                <a:latin typeface="Roboto"/>
                <a:ea typeface="Roboto"/>
                <a:cs typeface="Roboto"/>
                <a:sym typeface="Roboto"/>
              </a:rPr>
              <a:t>”. I started to build my own team.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70C0"/>
                </a:solidFill>
                <a:latin typeface="Roboto"/>
                <a:ea typeface="Roboto"/>
                <a:cs typeface="Roboto"/>
                <a:sym typeface="Roboto"/>
              </a:rPr>
              <a:t>There were 3 members in my team. We built an expense application system, imported the BI tool (Qlik Sense) to establish the visualized dashboards.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70C0"/>
                </a:solidFill>
                <a:latin typeface="Roboto"/>
                <a:ea typeface="Roboto"/>
                <a:cs typeface="Roboto"/>
                <a:sym typeface="Roboto"/>
              </a:rPr>
              <a:t>I started to train my soft skills, like… divide the project scope, track timeline, ensure everyone is clear about the project purpose,</a:t>
            </a:r>
            <a:br>
              <a:rPr b="0" i="0" lang="en-US" sz="1200" u="none" cap="none" strike="noStrike">
                <a:solidFill>
                  <a:srgbClr val="0070C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-US" sz="1200" u="none" cap="none" strike="noStrike">
                <a:solidFill>
                  <a:srgbClr val="0070C0"/>
                </a:solidFill>
                <a:latin typeface="Roboto"/>
                <a:ea typeface="Roboto"/>
                <a:cs typeface="Roboto"/>
                <a:sym typeface="Roboto"/>
              </a:rPr>
              <a:t>and how to review each member’s performance. My team achieved many huge projects perfectly </a:t>
            </a:r>
            <a:r>
              <a:rPr b="0" i="0" lang="en-US" sz="1200" u="sng" cap="none" strike="noStrike">
                <a:solidFill>
                  <a:srgbClr val="0070C0"/>
                </a:solidFill>
                <a:latin typeface="Roboto"/>
                <a:ea typeface="Roboto"/>
                <a:cs typeface="Roboto"/>
                <a:sym typeface="Roboto"/>
              </a:rPr>
              <a:t>during</a:t>
            </a:r>
            <a:r>
              <a:rPr b="0" i="0" lang="en-US" sz="1200" u="none" cap="none" strike="noStrike">
                <a:solidFill>
                  <a:srgbClr val="0070C0"/>
                </a:solidFill>
                <a:latin typeface="Roboto"/>
                <a:ea typeface="Roboto"/>
                <a:cs typeface="Roboto"/>
                <a:sym typeface="Roboto"/>
              </a:rPr>
              <a:t> the period.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BFBFB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BFBFBF"/>
                </a:solidFill>
                <a:latin typeface="Roboto"/>
                <a:ea typeface="Roboto"/>
                <a:cs typeface="Roboto"/>
                <a:sym typeface="Roboto"/>
              </a:rPr>
              <a:t>In 2020, I was seeking for a </a:t>
            </a:r>
            <a:r>
              <a:rPr b="0" i="0" lang="en-US" sz="1200" u="sng" cap="none" strike="noStrike">
                <a:solidFill>
                  <a:srgbClr val="BFBFBF"/>
                </a:solidFill>
                <a:latin typeface="Roboto"/>
                <a:ea typeface="Roboto"/>
                <a:cs typeface="Roboto"/>
                <a:sym typeface="Roboto"/>
              </a:rPr>
              <a:t>boarder</a:t>
            </a:r>
            <a:r>
              <a:rPr b="0" i="0" lang="en-US" sz="1200" u="none" cap="none" strike="noStrike">
                <a:solidFill>
                  <a:srgbClr val="BFBFBF"/>
                </a:solidFill>
                <a:latin typeface="Roboto"/>
                <a:ea typeface="Roboto"/>
                <a:cs typeface="Roboto"/>
                <a:sym typeface="Roboto"/>
              </a:rPr>
              <a:t>  stage and wanted to work aboard but because of COVID-19, it’s risky.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BFBFBF"/>
                </a:solidFill>
                <a:latin typeface="Roboto"/>
                <a:ea typeface="Roboto"/>
                <a:cs typeface="Roboto"/>
                <a:sym typeface="Roboto"/>
              </a:rPr>
              <a:t>Thanks for the hunter who is my friend now, he referred me to KPMG as the assistant manager of the digital transformation consulting dep.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/>
              <a:t>In KPMG, I engaged in more then 10 projects as project manager (PM).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u="none" strike="noStrike">
                <a:latin typeface="Times New Roman"/>
                <a:ea typeface="Times New Roman"/>
                <a:cs typeface="Times New Roman"/>
                <a:sym typeface="Times New Roman"/>
              </a:rPr>
              <a:t>I focus on digital transformation project, which include data analysis(TA persona tagging),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u="none" strike="noStrike">
                <a:latin typeface="Times New Roman"/>
                <a:ea typeface="Times New Roman"/>
                <a:cs typeface="Times New Roman"/>
                <a:sym typeface="Times New Roman"/>
              </a:rPr>
              <a:t>dashboard building (marketing campaign dashboard),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u="none" strike="noStrike">
                <a:latin typeface="Times New Roman"/>
                <a:ea typeface="Times New Roman"/>
                <a:cs typeface="Times New Roman"/>
                <a:sym typeface="Times New Roman"/>
              </a:rPr>
              <a:t>data modeling(used car residual value prediction),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u="none" strike="noStrike">
                <a:latin typeface="Times New Roman"/>
                <a:ea typeface="Times New Roman"/>
                <a:cs typeface="Times New Roman"/>
                <a:sym typeface="Times New Roman"/>
              </a:rPr>
              <a:t>process optimization (material requirement planning)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u="none" strike="noStrike">
                <a:latin typeface="Times New Roman"/>
                <a:ea typeface="Times New Roman"/>
                <a:cs typeface="Times New Roman"/>
                <a:sym typeface="Times New Roman"/>
              </a:rPr>
              <a:t>and strategies alignment(planning the blue print of digital transformation).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 u="none" strike="noStrike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lang="en-US" sz="1800" u="none" strike="noStrike">
                <a:latin typeface="Times New Roman"/>
                <a:ea typeface="Times New Roman"/>
                <a:cs typeface="Times New Roman"/>
                <a:sym typeface="Times New Roman"/>
              </a:rPr>
              <a:t>About the skills:</a:t>
            </a:r>
            <a:endParaRPr/>
          </a:p>
          <a:p>
            <a:pPr indent="0" lvl="0" marL="0" rtl="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lang="en-US" sz="1800" u="none" strike="noStrike">
                <a:latin typeface="Times New Roman"/>
                <a:ea typeface="Times New Roman"/>
                <a:cs typeface="Times New Roman"/>
                <a:sym typeface="Times New Roman"/>
              </a:rPr>
              <a:t>I’m good at VBA, which is for report automation and I’m also familiar with DB and SQL. Fourth more, I have experience of data analysis and machine learning (which I will demo later.)</a:t>
            </a:r>
            <a:endParaRPr/>
          </a:p>
          <a:p>
            <a:pPr indent="0" lvl="0" marL="0" rtl="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 u="none" strike="noStrike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lang="en-US" sz="1800" u="none" strike="noStrike">
                <a:latin typeface="Times New Roman"/>
                <a:ea typeface="Times New Roman"/>
                <a:cs typeface="Times New Roman"/>
                <a:sym typeface="Times New Roman"/>
              </a:rPr>
              <a:t>I’m </a:t>
            </a:r>
            <a:r>
              <a:rPr lang="en-US" sz="1800" u="sng" strike="noStrike"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lang="en-US" sz="1800" u="none" strike="noStrike">
                <a:latin typeface="Times New Roman"/>
                <a:ea typeface="Times New Roman"/>
                <a:cs typeface="Times New Roman"/>
                <a:sym typeface="Times New Roman"/>
              </a:rPr>
              <a:t>  Chinese native speaker. Although my English is not really </a:t>
            </a:r>
            <a:r>
              <a:rPr lang="en-US" sz="2800"/>
              <a:t>fluent </a:t>
            </a:r>
            <a:r>
              <a:rPr lang="en-US" sz="1800" u="none" strike="noStrike">
                <a:latin typeface="Times New Roman"/>
                <a:ea typeface="Times New Roman"/>
                <a:cs typeface="Times New Roman"/>
                <a:sym typeface="Times New Roman"/>
              </a:rPr>
              <a:t>but I’m working on improving my English</a:t>
            </a:r>
            <a:r>
              <a:rPr lang="en-US" sz="2800"/>
              <a:t> and I think I could handle daily conversation </a:t>
            </a:r>
            <a:r>
              <a:rPr lang="en-US" sz="2800" u="sng"/>
              <a:t>with no problem</a:t>
            </a:r>
            <a:r>
              <a:rPr lang="en-US" sz="2800"/>
              <a:t>.</a:t>
            </a:r>
            <a:endParaRPr/>
          </a:p>
          <a:p>
            <a:pPr indent="0" lvl="0" marL="0" rtl="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lang="en-US" sz="1800" u="none" strike="noStrike">
                <a:latin typeface="Calibri"/>
                <a:ea typeface="Calibri"/>
                <a:cs typeface="Calibri"/>
                <a:sym typeface="Calibri"/>
              </a:rPr>
              <a:t>I just passed JLPT N2 this year. If there is any occasion that needs Japanese</a:t>
            </a:r>
            <a:r>
              <a:rPr b="0" i="0" lang="en-US" sz="2800">
                <a:solidFill>
                  <a:srgbClr val="4D5156"/>
                </a:solidFill>
                <a:latin typeface="arial"/>
                <a:ea typeface="arial"/>
                <a:cs typeface="arial"/>
                <a:sym typeface="arial"/>
              </a:rPr>
              <a:t>, the company could make good use of my skill.</a:t>
            </a:r>
            <a:endParaRPr/>
          </a:p>
          <a:p>
            <a:pPr indent="0" lvl="0" marL="0" rtl="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t/>
            </a:r>
            <a:endParaRPr b="0" i="0" sz="2800" u="none" strike="noStrike">
              <a:solidFill>
                <a:srgbClr val="4D515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 u="none" strike="noStrike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/>
          </a:p>
        </p:txBody>
      </p:sp>
      <p:sp>
        <p:nvSpPr>
          <p:cNvPr id="295" name="Google Shape;295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1" name="Google Shape;381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 also made some dashboard to figure out weather is the trend or seasonal effect in our data.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There are some interesting findings.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Start from the top middle figure: It shows our sales is increasing, which means there is a trend in our data.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And, the sales on the 1</a:t>
            </a:r>
            <a:r>
              <a:rPr baseline="30000" lang="en-US"/>
              <a:t>st</a:t>
            </a:r>
            <a:r>
              <a:rPr lang="en-US"/>
              <a:t> day of each year is 0.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Next, if you see the figure here, you will find sales on weekend is always higher than weekdays.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6"/>
          <p:cNvSpPr/>
          <p:nvPr>
            <p:ph idx="2" type="pic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</p:sp>
      <p:sp>
        <p:nvSpPr>
          <p:cNvPr id="17" name="Google Shape;17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含輔助字幕的圖片" type="picTx">
  <p:cSld name="PICTURE_WITH_CAPTION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9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1" name="Google Shape;71;p19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2" name="Google Shape;72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標題及直排文字" type="vertTx">
  <p:cSld name="VERTICAL_TEXT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0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8" name="Google Shape;78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直排標題及文字" type="vertTitleAndTx">
  <p:cSld name="VERTICAL_TITLE_AND_VERTICAL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1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1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" name="Google Shape;84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8"/>
          <p:cNvSpPr txBox="1"/>
          <p:nvPr>
            <p:ph type="title"/>
          </p:nvPr>
        </p:nvSpPr>
        <p:spPr>
          <a:xfrm>
            <a:off x="838200" y="533567"/>
            <a:ext cx="10515600" cy="8250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8"/>
          <p:cNvSpPr/>
          <p:nvPr>
            <p:ph idx="2" type="pic"/>
          </p:nvPr>
        </p:nvSpPr>
        <p:spPr>
          <a:xfrm>
            <a:off x="838200" y="1645987"/>
            <a:ext cx="1447157" cy="1447157"/>
          </a:xfrm>
          <a:prstGeom prst="ellipse">
            <a:avLst/>
          </a:prstGeom>
          <a:solidFill>
            <a:schemeClr val="dk2"/>
          </a:solidFill>
          <a:ln>
            <a:noFill/>
          </a:ln>
        </p:spPr>
      </p:sp>
      <p:sp>
        <p:nvSpPr>
          <p:cNvPr id="93" name="Google Shape;93;p8"/>
          <p:cNvSpPr/>
          <p:nvPr>
            <p:ph idx="3" type="pic"/>
          </p:nvPr>
        </p:nvSpPr>
        <p:spPr>
          <a:xfrm>
            <a:off x="3861014" y="1645986"/>
            <a:ext cx="1447157" cy="1447157"/>
          </a:xfrm>
          <a:prstGeom prst="ellipse">
            <a:avLst/>
          </a:prstGeom>
          <a:solidFill>
            <a:schemeClr val="dk2"/>
          </a:solidFill>
          <a:ln>
            <a:noFill/>
          </a:ln>
        </p:spPr>
      </p:sp>
      <p:sp>
        <p:nvSpPr>
          <p:cNvPr id="94" name="Google Shape;94;p8"/>
          <p:cNvSpPr/>
          <p:nvPr>
            <p:ph idx="4" type="pic"/>
          </p:nvPr>
        </p:nvSpPr>
        <p:spPr>
          <a:xfrm>
            <a:off x="6883828" y="1645985"/>
            <a:ext cx="1447157" cy="1447157"/>
          </a:xfrm>
          <a:prstGeom prst="ellipse">
            <a:avLst/>
          </a:prstGeom>
          <a:solidFill>
            <a:schemeClr val="dk2"/>
          </a:solidFill>
          <a:ln>
            <a:noFill/>
          </a:ln>
        </p:spPr>
      </p:sp>
      <p:sp>
        <p:nvSpPr>
          <p:cNvPr id="95" name="Google Shape;95;p8"/>
          <p:cNvSpPr/>
          <p:nvPr>
            <p:ph idx="5" type="pic"/>
          </p:nvPr>
        </p:nvSpPr>
        <p:spPr>
          <a:xfrm>
            <a:off x="9906643" y="1645984"/>
            <a:ext cx="1447157" cy="1447157"/>
          </a:xfrm>
          <a:prstGeom prst="ellipse">
            <a:avLst/>
          </a:prstGeom>
          <a:solidFill>
            <a:schemeClr val="dk2"/>
          </a:solidFill>
          <a:ln>
            <a:noFill/>
          </a:ln>
        </p:spPr>
      </p:sp>
      <p:sp>
        <p:nvSpPr>
          <p:cNvPr id="96" name="Google Shape;96;p8"/>
          <p:cNvSpPr/>
          <p:nvPr>
            <p:ph idx="6" type="pic"/>
          </p:nvPr>
        </p:nvSpPr>
        <p:spPr>
          <a:xfrm>
            <a:off x="838200" y="4043876"/>
            <a:ext cx="1447157" cy="1447157"/>
          </a:xfrm>
          <a:prstGeom prst="ellipse">
            <a:avLst/>
          </a:prstGeom>
          <a:solidFill>
            <a:schemeClr val="dk2"/>
          </a:solidFill>
          <a:ln>
            <a:noFill/>
          </a:ln>
        </p:spPr>
      </p:sp>
      <p:sp>
        <p:nvSpPr>
          <p:cNvPr id="97" name="Google Shape;97;p8"/>
          <p:cNvSpPr/>
          <p:nvPr>
            <p:ph idx="7" type="pic"/>
          </p:nvPr>
        </p:nvSpPr>
        <p:spPr>
          <a:xfrm>
            <a:off x="3861014" y="4043875"/>
            <a:ext cx="1447157" cy="1447157"/>
          </a:xfrm>
          <a:prstGeom prst="ellipse">
            <a:avLst/>
          </a:prstGeom>
          <a:solidFill>
            <a:schemeClr val="dk2"/>
          </a:solidFill>
          <a:ln>
            <a:noFill/>
          </a:ln>
        </p:spPr>
      </p:sp>
      <p:sp>
        <p:nvSpPr>
          <p:cNvPr id="98" name="Google Shape;98;p8"/>
          <p:cNvSpPr/>
          <p:nvPr>
            <p:ph idx="8" type="pic"/>
          </p:nvPr>
        </p:nvSpPr>
        <p:spPr>
          <a:xfrm>
            <a:off x="6883828" y="4043874"/>
            <a:ext cx="1447157" cy="1447157"/>
          </a:xfrm>
          <a:prstGeom prst="ellipse">
            <a:avLst/>
          </a:prstGeom>
          <a:solidFill>
            <a:schemeClr val="dk2"/>
          </a:solidFill>
          <a:ln>
            <a:noFill/>
          </a:ln>
        </p:spPr>
      </p:sp>
      <p:sp>
        <p:nvSpPr>
          <p:cNvPr id="99" name="Google Shape;99;p8"/>
          <p:cNvSpPr/>
          <p:nvPr>
            <p:ph idx="9" type="pic"/>
          </p:nvPr>
        </p:nvSpPr>
        <p:spPr>
          <a:xfrm>
            <a:off x="9906643" y="4043873"/>
            <a:ext cx="1447157" cy="1447157"/>
          </a:xfrm>
          <a:prstGeom prst="ellipse">
            <a:avLst/>
          </a:prstGeom>
          <a:solidFill>
            <a:schemeClr val="dk2"/>
          </a:solidFill>
          <a:ln>
            <a:noFill/>
          </a:ln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9"/>
          <p:cNvSpPr/>
          <p:nvPr>
            <p:ph idx="2" type="pic"/>
          </p:nvPr>
        </p:nvSpPr>
        <p:spPr>
          <a:xfrm>
            <a:off x="0" y="0"/>
            <a:ext cx="4539343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</p:sp>
      <p:sp>
        <p:nvSpPr>
          <p:cNvPr id="102" name="Google Shape;102;p9"/>
          <p:cNvSpPr txBox="1"/>
          <p:nvPr>
            <p:ph type="title"/>
          </p:nvPr>
        </p:nvSpPr>
        <p:spPr>
          <a:xfrm>
            <a:off x="5143499" y="365126"/>
            <a:ext cx="6482443" cy="8250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5_Custom Layout">
  <p:cSld name="25_Custom Layout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 txBox="1"/>
          <p:nvPr>
            <p:ph type="title"/>
          </p:nvPr>
        </p:nvSpPr>
        <p:spPr>
          <a:xfrm>
            <a:off x="838200" y="533567"/>
            <a:ext cx="10515600" cy="8250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10"/>
          <p:cNvSpPr/>
          <p:nvPr>
            <p:ph idx="2" type="pic"/>
          </p:nvPr>
        </p:nvSpPr>
        <p:spPr>
          <a:xfrm>
            <a:off x="5803900" y="1847850"/>
            <a:ext cx="5572125" cy="3133725"/>
          </a:xfrm>
          <a:prstGeom prst="rect">
            <a:avLst/>
          </a:prstGeom>
          <a:noFill/>
          <a:ln cap="flat" cmpd="sng" w="9525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bg>
      <p:bgPr>
        <a:gradFill>
          <a:gsLst>
            <a:gs pos="0">
              <a:schemeClr val="accent1"/>
            </a:gs>
            <a:gs pos="100000">
              <a:srgbClr val="A28337"/>
            </a:gs>
          </a:gsLst>
          <a:lin ang="8100000" scaled="0"/>
        </a:gra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type="title"/>
          </p:nvPr>
        </p:nvSpPr>
        <p:spPr>
          <a:xfrm>
            <a:off x="838200" y="365125"/>
            <a:ext cx="10515600" cy="598917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Font typeface="Sacramento"/>
              <a:buNone/>
              <a:defRPr sz="9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0_Custom Layout">
  <p:cSld name="30_Custom Layout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3"/>
          <p:cNvSpPr/>
          <p:nvPr>
            <p:ph idx="2" type="pic"/>
          </p:nvPr>
        </p:nvSpPr>
        <p:spPr>
          <a:xfrm>
            <a:off x="838200" y="2556588"/>
            <a:ext cx="2043896" cy="2043896"/>
          </a:xfrm>
          <a:prstGeom prst="ellipse">
            <a:avLst/>
          </a:prstGeom>
          <a:solidFill>
            <a:schemeClr val="dk2"/>
          </a:solidFill>
          <a:ln>
            <a:noFill/>
          </a:ln>
        </p:spPr>
      </p:sp>
      <p:sp>
        <p:nvSpPr>
          <p:cNvPr id="110" name="Google Shape;110;p23"/>
          <p:cNvSpPr/>
          <p:nvPr>
            <p:ph idx="3" type="pic"/>
          </p:nvPr>
        </p:nvSpPr>
        <p:spPr>
          <a:xfrm>
            <a:off x="3662101" y="3051176"/>
            <a:ext cx="2043896" cy="2043896"/>
          </a:xfrm>
          <a:prstGeom prst="ellipse">
            <a:avLst/>
          </a:prstGeom>
          <a:solidFill>
            <a:schemeClr val="dk2"/>
          </a:solidFill>
          <a:ln>
            <a:noFill/>
          </a:ln>
        </p:spPr>
      </p:sp>
      <p:sp>
        <p:nvSpPr>
          <p:cNvPr id="111" name="Google Shape;111;p23"/>
          <p:cNvSpPr/>
          <p:nvPr>
            <p:ph idx="4" type="pic"/>
          </p:nvPr>
        </p:nvSpPr>
        <p:spPr>
          <a:xfrm>
            <a:off x="6486002" y="3051175"/>
            <a:ext cx="2043896" cy="2043896"/>
          </a:xfrm>
          <a:prstGeom prst="ellipse">
            <a:avLst/>
          </a:prstGeom>
          <a:solidFill>
            <a:schemeClr val="dk2"/>
          </a:solidFill>
          <a:ln>
            <a:noFill/>
          </a:ln>
        </p:spPr>
      </p:sp>
      <p:sp>
        <p:nvSpPr>
          <p:cNvPr id="112" name="Google Shape;112;p23"/>
          <p:cNvSpPr/>
          <p:nvPr>
            <p:ph idx="5" type="pic"/>
          </p:nvPr>
        </p:nvSpPr>
        <p:spPr>
          <a:xfrm>
            <a:off x="9309904" y="2556585"/>
            <a:ext cx="2043896" cy="2043896"/>
          </a:xfrm>
          <a:prstGeom prst="ellipse">
            <a:avLst/>
          </a:prstGeom>
          <a:solidFill>
            <a:schemeClr val="dk2"/>
          </a:solidFill>
          <a:ln>
            <a:noFill/>
          </a:ln>
        </p:spPr>
      </p:sp>
      <p:sp>
        <p:nvSpPr>
          <p:cNvPr id="113" name="Google Shape;113;p23"/>
          <p:cNvSpPr txBox="1"/>
          <p:nvPr>
            <p:ph type="title"/>
          </p:nvPr>
        </p:nvSpPr>
        <p:spPr>
          <a:xfrm>
            <a:off x="838200" y="533567"/>
            <a:ext cx="10515600" cy="8250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3_Custom Layout">
  <p:cSld name="33_Custom Layout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4"/>
          <p:cNvSpPr/>
          <p:nvPr>
            <p:ph idx="2" type="pic"/>
          </p:nvPr>
        </p:nvSpPr>
        <p:spPr>
          <a:xfrm>
            <a:off x="1869988" y="1988539"/>
            <a:ext cx="2043896" cy="2043896"/>
          </a:xfrm>
          <a:prstGeom prst="ellipse">
            <a:avLst/>
          </a:prstGeom>
          <a:solidFill>
            <a:schemeClr val="dk2"/>
          </a:solidFill>
          <a:ln>
            <a:noFill/>
          </a:ln>
        </p:spPr>
      </p:sp>
      <p:sp>
        <p:nvSpPr>
          <p:cNvPr id="116" name="Google Shape;116;p24"/>
          <p:cNvSpPr txBox="1"/>
          <p:nvPr>
            <p:ph type="title"/>
          </p:nvPr>
        </p:nvSpPr>
        <p:spPr>
          <a:xfrm>
            <a:off x="838200" y="533567"/>
            <a:ext cx="10515600" cy="8250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1_Custom Layout">
  <p:cSld name="31_Custom Layout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5"/>
          <p:cNvSpPr txBox="1"/>
          <p:nvPr>
            <p:ph type="title"/>
          </p:nvPr>
        </p:nvSpPr>
        <p:spPr>
          <a:xfrm>
            <a:off x="838200" y="533567"/>
            <a:ext cx="10515600" cy="8250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25"/>
          <p:cNvSpPr/>
          <p:nvPr>
            <p:ph idx="2" type="pic"/>
          </p:nvPr>
        </p:nvSpPr>
        <p:spPr>
          <a:xfrm>
            <a:off x="838200" y="1414493"/>
            <a:ext cx="4369230" cy="4369230"/>
          </a:xfrm>
          <a:prstGeom prst="ellipse">
            <a:avLst/>
          </a:prstGeom>
          <a:solidFill>
            <a:schemeClr val="dk2"/>
          </a:solidFill>
          <a:ln>
            <a:noFill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標題投影片" type="title">
  <p:cSld name="TITLE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1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1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1" name="Google Shape;21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2_Custom Layout">
  <p:cSld name="32_Custom Layout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6"/>
          <p:cNvSpPr txBox="1"/>
          <p:nvPr>
            <p:ph type="title"/>
          </p:nvPr>
        </p:nvSpPr>
        <p:spPr>
          <a:xfrm>
            <a:off x="838200" y="589447"/>
            <a:ext cx="10515600" cy="8250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26"/>
          <p:cNvSpPr/>
          <p:nvPr>
            <p:ph idx="2" type="pic"/>
          </p:nvPr>
        </p:nvSpPr>
        <p:spPr>
          <a:xfrm>
            <a:off x="6984570" y="1414493"/>
            <a:ext cx="4369230" cy="4369230"/>
          </a:xfrm>
          <a:prstGeom prst="ellipse">
            <a:avLst/>
          </a:prstGeom>
          <a:solidFill>
            <a:schemeClr val="dk2"/>
          </a:solidFill>
          <a:ln>
            <a:noFill/>
          </a:ln>
        </p:spPr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7"/>
          <p:cNvSpPr/>
          <p:nvPr>
            <p:ph idx="2" type="pic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</p:sp>
      <p:sp>
        <p:nvSpPr>
          <p:cNvPr id="125" name="Google Shape;125;p27"/>
          <p:cNvSpPr txBox="1"/>
          <p:nvPr>
            <p:ph type="title"/>
          </p:nvPr>
        </p:nvSpPr>
        <p:spPr>
          <a:xfrm>
            <a:off x="838200" y="533567"/>
            <a:ext cx="10515600" cy="8250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_Custom Layout">
  <p:cSld name="14_Custom Layout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8"/>
          <p:cNvSpPr txBox="1"/>
          <p:nvPr>
            <p:ph type="title"/>
          </p:nvPr>
        </p:nvSpPr>
        <p:spPr>
          <a:xfrm>
            <a:off x="3299791" y="1126435"/>
            <a:ext cx="5685183" cy="459850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400"/>
              <a:buFont typeface="Sacramento"/>
              <a:buNone/>
              <a:defRPr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28"/>
          <p:cNvSpPr/>
          <p:nvPr>
            <p:ph idx="2" type="pic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9"/>
          <p:cNvSpPr txBox="1"/>
          <p:nvPr>
            <p:ph type="title"/>
          </p:nvPr>
        </p:nvSpPr>
        <p:spPr>
          <a:xfrm>
            <a:off x="838200" y="533567"/>
            <a:ext cx="10515600" cy="8250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29"/>
          <p:cNvSpPr/>
          <p:nvPr>
            <p:ph idx="2" type="pic"/>
          </p:nvPr>
        </p:nvSpPr>
        <p:spPr>
          <a:xfrm>
            <a:off x="5918662" y="2111542"/>
            <a:ext cx="5434121" cy="3380875"/>
          </a:xfrm>
          <a:prstGeom prst="rect">
            <a:avLst/>
          </a:prstGeom>
          <a:noFill/>
          <a:ln cap="flat" cmpd="sng" w="9525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screen shot of a computer&#10;&#10;Description automatically generated" id="133" name="Google Shape;133;p30"/>
          <p:cNvPicPr preferRelativeResize="0"/>
          <p:nvPr/>
        </p:nvPicPr>
        <p:blipFill rotWithShape="1">
          <a:blip r:embed="rId2">
            <a:alphaModFix/>
          </a:blip>
          <a:srcRect b="6317" l="8335" r="12525" t="0"/>
          <a:stretch/>
        </p:blipFill>
        <p:spPr>
          <a:xfrm>
            <a:off x="4561098" y="1465179"/>
            <a:ext cx="8099003" cy="5392821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30"/>
          <p:cNvSpPr txBox="1"/>
          <p:nvPr>
            <p:ph type="title"/>
          </p:nvPr>
        </p:nvSpPr>
        <p:spPr>
          <a:xfrm>
            <a:off x="838200" y="365125"/>
            <a:ext cx="4241245" cy="27521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30"/>
          <p:cNvSpPr/>
          <p:nvPr>
            <p:ph idx="2" type="pic"/>
          </p:nvPr>
        </p:nvSpPr>
        <p:spPr>
          <a:xfrm>
            <a:off x="5918662" y="2111542"/>
            <a:ext cx="5434121" cy="3380875"/>
          </a:xfrm>
          <a:prstGeom prst="rect">
            <a:avLst/>
          </a:prstGeom>
          <a:noFill/>
          <a:ln cap="flat" cmpd="sng" w="9525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4_Custom Layout">
  <p:cSld name="24_Custom Layout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31"/>
          <p:cNvSpPr/>
          <p:nvPr>
            <p:ph idx="2" type="pic"/>
          </p:nvPr>
        </p:nvSpPr>
        <p:spPr>
          <a:xfrm>
            <a:off x="8177213" y="2335901"/>
            <a:ext cx="2119105" cy="2662445"/>
          </a:xfrm>
          <a:prstGeom prst="rect">
            <a:avLst/>
          </a:prstGeom>
          <a:noFill/>
          <a:ln>
            <a:noFill/>
          </a:ln>
        </p:spPr>
      </p:sp>
      <p:sp>
        <p:nvSpPr>
          <p:cNvPr id="138" name="Google Shape;138;p31"/>
          <p:cNvSpPr txBox="1"/>
          <p:nvPr>
            <p:ph type="title"/>
          </p:nvPr>
        </p:nvSpPr>
        <p:spPr>
          <a:xfrm>
            <a:off x="838200" y="533567"/>
            <a:ext cx="10515600" cy="8250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9_Custom Layout">
  <p:cSld name="29_Custom Layout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2"/>
          <p:cNvSpPr txBox="1"/>
          <p:nvPr>
            <p:ph type="title"/>
          </p:nvPr>
        </p:nvSpPr>
        <p:spPr>
          <a:xfrm>
            <a:off x="838200" y="365125"/>
            <a:ext cx="4241245" cy="27521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32"/>
          <p:cNvSpPr/>
          <p:nvPr>
            <p:ph idx="2" type="pic"/>
          </p:nvPr>
        </p:nvSpPr>
        <p:spPr>
          <a:xfrm>
            <a:off x="6756214" y="726109"/>
            <a:ext cx="4203747" cy="5626100"/>
          </a:xfrm>
          <a:prstGeom prst="roundRect">
            <a:avLst>
              <a:gd fmla="val 1396" name="adj"/>
            </a:avLst>
          </a:prstGeom>
          <a:noFill/>
          <a:ln cap="flat" cmpd="sng" w="9525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3"/>
          <p:cNvSpPr/>
          <p:nvPr/>
        </p:nvSpPr>
        <p:spPr>
          <a:xfrm>
            <a:off x="8603673" y="0"/>
            <a:ext cx="358832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descr="A screen shot of a computer&#10;&#10;Description automatically generated" id="144" name="Google Shape;144;p33"/>
          <p:cNvPicPr preferRelativeResize="0"/>
          <p:nvPr/>
        </p:nvPicPr>
        <p:blipFill rotWithShape="1">
          <a:blip r:embed="rId2">
            <a:alphaModFix/>
          </a:blip>
          <a:srcRect b="6317" l="8335" r="12525" t="0"/>
          <a:stretch/>
        </p:blipFill>
        <p:spPr>
          <a:xfrm>
            <a:off x="4561098" y="1465179"/>
            <a:ext cx="8099003" cy="5392821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33"/>
          <p:cNvSpPr txBox="1"/>
          <p:nvPr>
            <p:ph type="title"/>
          </p:nvPr>
        </p:nvSpPr>
        <p:spPr>
          <a:xfrm>
            <a:off x="838200" y="365125"/>
            <a:ext cx="4241245" cy="27521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33"/>
          <p:cNvSpPr/>
          <p:nvPr>
            <p:ph idx="2" type="pic"/>
          </p:nvPr>
        </p:nvSpPr>
        <p:spPr>
          <a:xfrm>
            <a:off x="5918662" y="2111542"/>
            <a:ext cx="5434121" cy="3380875"/>
          </a:xfrm>
          <a:prstGeom prst="rect">
            <a:avLst/>
          </a:prstGeom>
          <a:noFill/>
          <a:ln cap="flat" cmpd="sng" w="9525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8_Custom Layout">
  <p:cSld name="28_Custom Layout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4"/>
          <p:cNvSpPr txBox="1"/>
          <p:nvPr>
            <p:ph type="title"/>
          </p:nvPr>
        </p:nvSpPr>
        <p:spPr>
          <a:xfrm>
            <a:off x="838200" y="365126"/>
            <a:ext cx="10515600" cy="8250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34"/>
          <p:cNvSpPr/>
          <p:nvPr>
            <p:ph idx="2" type="pic"/>
          </p:nvPr>
        </p:nvSpPr>
        <p:spPr>
          <a:xfrm>
            <a:off x="5639453" y="1649068"/>
            <a:ext cx="5906319" cy="4429926"/>
          </a:xfrm>
          <a:prstGeom prst="roundRect">
            <a:avLst>
              <a:gd fmla="val 1396" name="adj"/>
            </a:avLst>
          </a:prstGeom>
          <a:noFill/>
          <a:ln cap="flat" cmpd="sng" w="9525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5"/>
          <p:cNvSpPr/>
          <p:nvPr>
            <p:ph idx="2" type="pic"/>
          </p:nvPr>
        </p:nvSpPr>
        <p:spPr>
          <a:xfrm>
            <a:off x="0" y="0"/>
            <a:ext cx="12192000" cy="3805238"/>
          </a:xfrm>
          <a:prstGeom prst="rect">
            <a:avLst/>
          </a:prstGeom>
          <a:solidFill>
            <a:schemeClr val="dk2"/>
          </a:solidFill>
          <a:ln>
            <a:noFill/>
          </a:ln>
        </p:spPr>
      </p:sp>
      <p:sp>
        <p:nvSpPr>
          <p:cNvPr id="152" name="Google Shape;152;p35"/>
          <p:cNvSpPr txBox="1"/>
          <p:nvPr>
            <p:ph type="title"/>
          </p:nvPr>
        </p:nvSpPr>
        <p:spPr>
          <a:xfrm>
            <a:off x="838200" y="533567"/>
            <a:ext cx="10515600" cy="8250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標題及內容" type="obj">
  <p:cSld name="OBJECT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7" name="Google Shape;27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8_Custom Layout">
  <p:cSld name="18_Custom Layout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6"/>
          <p:cNvSpPr/>
          <p:nvPr>
            <p:ph idx="2" type="pic"/>
          </p:nvPr>
        </p:nvSpPr>
        <p:spPr>
          <a:xfrm>
            <a:off x="0" y="0"/>
            <a:ext cx="12192000" cy="3657600"/>
          </a:xfrm>
          <a:prstGeom prst="rect">
            <a:avLst/>
          </a:prstGeom>
          <a:solidFill>
            <a:schemeClr val="dk2"/>
          </a:solidFill>
          <a:ln>
            <a:noFill/>
          </a:ln>
        </p:spPr>
      </p:sp>
      <p:sp>
        <p:nvSpPr>
          <p:cNvPr id="155" name="Google Shape;155;p36"/>
          <p:cNvSpPr txBox="1"/>
          <p:nvPr>
            <p:ph type="title"/>
          </p:nvPr>
        </p:nvSpPr>
        <p:spPr>
          <a:xfrm>
            <a:off x="838200" y="533567"/>
            <a:ext cx="10515600" cy="8250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7"/>
          <p:cNvSpPr/>
          <p:nvPr>
            <p:ph idx="2" type="pic"/>
          </p:nvPr>
        </p:nvSpPr>
        <p:spPr>
          <a:xfrm>
            <a:off x="-14994" y="1"/>
            <a:ext cx="12207277" cy="4392117"/>
          </a:xfrm>
          <a:prstGeom prst="rect">
            <a:avLst/>
          </a:prstGeom>
          <a:solidFill>
            <a:schemeClr val="dk2"/>
          </a:solidFill>
          <a:ln>
            <a:noFill/>
          </a:ln>
        </p:spPr>
      </p:sp>
      <p:sp>
        <p:nvSpPr>
          <p:cNvPr id="158" name="Google Shape;158;p37"/>
          <p:cNvSpPr txBox="1"/>
          <p:nvPr>
            <p:ph type="title"/>
          </p:nvPr>
        </p:nvSpPr>
        <p:spPr>
          <a:xfrm>
            <a:off x="838200" y="533567"/>
            <a:ext cx="10515600" cy="8250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7_Custom Layout">
  <p:cSld name="27_Custom Layout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8"/>
          <p:cNvSpPr txBox="1"/>
          <p:nvPr>
            <p:ph type="title"/>
          </p:nvPr>
        </p:nvSpPr>
        <p:spPr>
          <a:xfrm>
            <a:off x="5143499" y="365126"/>
            <a:ext cx="6482443" cy="8250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38"/>
          <p:cNvSpPr/>
          <p:nvPr>
            <p:ph idx="2" type="pic"/>
          </p:nvPr>
        </p:nvSpPr>
        <p:spPr>
          <a:xfrm>
            <a:off x="458456" y="972311"/>
            <a:ext cx="5404703" cy="5168022"/>
          </a:xfrm>
          <a:prstGeom prst="rect">
            <a:avLst/>
          </a:prstGeom>
          <a:solidFill>
            <a:schemeClr val="dk2"/>
          </a:solidFill>
          <a:ln>
            <a:noFill/>
          </a:ln>
        </p:spPr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0_Custom Layout">
  <p:cSld name="20_Custom Layout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9"/>
          <p:cNvSpPr/>
          <p:nvPr>
            <p:ph idx="2" type="pic"/>
          </p:nvPr>
        </p:nvSpPr>
        <p:spPr>
          <a:xfrm>
            <a:off x="0" y="2743200"/>
            <a:ext cx="6096000" cy="4114800"/>
          </a:xfrm>
          <a:prstGeom prst="rect">
            <a:avLst/>
          </a:prstGeom>
          <a:solidFill>
            <a:schemeClr val="dk2"/>
          </a:solidFill>
          <a:ln>
            <a:noFill/>
          </a:ln>
        </p:spPr>
      </p:sp>
      <p:sp>
        <p:nvSpPr>
          <p:cNvPr id="164" name="Google Shape;164;p39"/>
          <p:cNvSpPr txBox="1"/>
          <p:nvPr>
            <p:ph type="title"/>
          </p:nvPr>
        </p:nvSpPr>
        <p:spPr>
          <a:xfrm>
            <a:off x="5143499" y="365126"/>
            <a:ext cx="6482443" cy="8250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1_Custom Layout">
  <p:cSld name="21_Custom Layout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40"/>
          <p:cNvSpPr/>
          <p:nvPr>
            <p:ph idx="2" type="pic"/>
          </p:nvPr>
        </p:nvSpPr>
        <p:spPr>
          <a:xfrm>
            <a:off x="6096000" y="2743200"/>
            <a:ext cx="6096000" cy="4114800"/>
          </a:xfrm>
          <a:prstGeom prst="rect">
            <a:avLst/>
          </a:prstGeom>
          <a:solidFill>
            <a:schemeClr val="dk2"/>
          </a:solidFill>
          <a:ln>
            <a:noFill/>
          </a:ln>
        </p:spPr>
      </p:sp>
      <p:sp>
        <p:nvSpPr>
          <p:cNvPr id="167" name="Google Shape;167;p40"/>
          <p:cNvSpPr txBox="1"/>
          <p:nvPr>
            <p:ph type="title"/>
          </p:nvPr>
        </p:nvSpPr>
        <p:spPr>
          <a:xfrm>
            <a:off x="838200" y="1085562"/>
            <a:ext cx="4149436" cy="8250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_Custom Layout">
  <p:cSld name="23_Custom Layou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41"/>
          <p:cNvSpPr/>
          <p:nvPr>
            <p:ph idx="2" type="pic"/>
          </p:nvPr>
        </p:nvSpPr>
        <p:spPr>
          <a:xfrm>
            <a:off x="0" y="3088888"/>
            <a:ext cx="7517796" cy="3769112"/>
          </a:xfrm>
          <a:prstGeom prst="rect">
            <a:avLst/>
          </a:prstGeom>
          <a:solidFill>
            <a:schemeClr val="dk2"/>
          </a:solidFill>
          <a:ln>
            <a:noFill/>
          </a:ln>
        </p:spPr>
      </p:sp>
      <p:sp>
        <p:nvSpPr>
          <p:cNvPr id="170" name="Google Shape;170;p41"/>
          <p:cNvSpPr txBox="1"/>
          <p:nvPr>
            <p:ph type="title"/>
          </p:nvPr>
        </p:nvSpPr>
        <p:spPr>
          <a:xfrm>
            <a:off x="5143499" y="365126"/>
            <a:ext cx="6482443" cy="8250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6_Custom Layout">
  <p:cSld name="26_Custom Layout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42"/>
          <p:cNvSpPr txBox="1"/>
          <p:nvPr>
            <p:ph type="title"/>
          </p:nvPr>
        </p:nvSpPr>
        <p:spPr>
          <a:xfrm>
            <a:off x="838200" y="1085562"/>
            <a:ext cx="4149436" cy="8250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42"/>
          <p:cNvSpPr/>
          <p:nvPr>
            <p:ph idx="2" type="pic"/>
          </p:nvPr>
        </p:nvSpPr>
        <p:spPr>
          <a:xfrm>
            <a:off x="4674204" y="3088888"/>
            <a:ext cx="7517796" cy="3769112"/>
          </a:xfrm>
          <a:prstGeom prst="rect">
            <a:avLst/>
          </a:prstGeom>
          <a:solidFill>
            <a:schemeClr val="dk2"/>
          </a:solidFill>
          <a:ln>
            <a:noFill/>
          </a:ln>
        </p:spPr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_Custom Layout">
  <p:cSld name="13_Custom Layout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43"/>
          <p:cNvSpPr/>
          <p:nvPr>
            <p:ph idx="2" type="pic"/>
          </p:nvPr>
        </p:nvSpPr>
        <p:spPr>
          <a:xfrm>
            <a:off x="7652657" y="0"/>
            <a:ext cx="4539343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</p:sp>
      <p:sp>
        <p:nvSpPr>
          <p:cNvPr id="176" name="Google Shape;176;p43"/>
          <p:cNvSpPr txBox="1"/>
          <p:nvPr>
            <p:ph type="title"/>
          </p:nvPr>
        </p:nvSpPr>
        <p:spPr>
          <a:xfrm>
            <a:off x="838200" y="365126"/>
            <a:ext cx="6222167" cy="8250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5_Custom Layout">
  <p:cSld name="15_Custom Layout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44"/>
          <p:cNvSpPr/>
          <p:nvPr>
            <p:ph idx="2" type="pic"/>
          </p:nvPr>
        </p:nvSpPr>
        <p:spPr>
          <a:xfrm>
            <a:off x="7060367" y="1296189"/>
            <a:ext cx="3918138" cy="4695499"/>
          </a:xfrm>
          <a:prstGeom prst="rect">
            <a:avLst/>
          </a:prstGeom>
          <a:solidFill>
            <a:schemeClr val="dk2"/>
          </a:solidFill>
          <a:ln>
            <a:noFill/>
          </a:ln>
        </p:spPr>
      </p:sp>
      <p:sp>
        <p:nvSpPr>
          <p:cNvPr id="179" name="Google Shape;179;p44"/>
          <p:cNvSpPr txBox="1"/>
          <p:nvPr>
            <p:ph type="title"/>
          </p:nvPr>
        </p:nvSpPr>
        <p:spPr>
          <a:xfrm>
            <a:off x="838200" y="365126"/>
            <a:ext cx="6222167" cy="8250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9_Custom Layout">
  <p:cSld name="19_Custom Layout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45"/>
          <p:cNvSpPr/>
          <p:nvPr>
            <p:ph idx="2" type="pic"/>
          </p:nvPr>
        </p:nvSpPr>
        <p:spPr>
          <a:xfrm>
            <a:off x="6533322" y="1296189"/>
            <a:ext cx="4700016" cy="4695499"/>
          </a:xfrm>
          <a:prstGeom prst="ellipse">
            <a:avLst/>
          </a:prstGeom>
          <a:solidFill>
            <a:schemeClr val="dk2"/>
          </a:solidFill>
          <a:ln>
            <a:noFill/>
          </a:ln>
        </p:spPr>
      </p:sp>
      <p:sp>
        <p:nvSpPr>
          <p:cNvPr id="182" name="Google Shape;182;p45"/>
          <p:cNvSpPr txBox="1"/>
          <p:nvPr>
            <p:ph type="title"/>
          </p:nvPr>
        </p:nvSpPr>
        <p:spPr>
          <a:xfrm>
            <a:off x="838200" y="365126"/>
            <a:ext cx="6222167" cy="8250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章節標題" type="secHead">
  <p:cSld name="SECTION_HEAD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3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3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3" name="Google Shape;33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_Custom Layout">
  <p:cSld name="16_Custom Layout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46"/>
          <p:cNvSpPr/>
          <p:nvPr>
            <p:ph idx="2" type="pic"/>
          </p:nvPr>
        </p:nvSpPr>
        <p:spPr>
          <a:xfrm>
            <a:off x="0" y="1164739"/>
            <a:ext cx="5499652" cy="5693262"/>
          </a:xfrm>
          <a:prstGeom prst="rect">
            <a:avLst/>
          </a:prstGeom>
          <a:solidFill>
            <a:schemeClr val="dk2"/>
          </a:solidFill>
          <a:ln>
            <a:noFill/>
          </a:ln>
        </p:spPr>
      </p:sp>
      <p:sp>
        <p:nvSpPr>
          <p:cNvPr id="185" name="Google Shape;185;p46"/>
          <p:cNvSpPr txBox="1"/>
          <p:nvPr>
            <p:ph type="title"/>
          </p:nvPr>
        </p:nvSpPr>
        <p:spPr>
          <a:xfrm>
            <a:off x="838200" y="365126"/>
            <a:ext cx="6222167" cy="8250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_Custom Layout">
  <p:cSld name="17_Custom Layout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47"/>
          <p:cNvSpPr/>
          <p:nvPr>
            <p:ph idx="2" type="pic"/>
          </p:nvPr>
        </p:nvSpPr>
        <p:spPr>
          <a:xfrm>
            <a:off x="0" y="0"/>
            <a:ext cx="4572000" cy="4570508"/>
          </a:xfrm>
          <a:prstGeom prst="rect">
            <a:avLst/>
          </a:prstGeom>
          <a:solidFill>
            <a:schemeClr val="dk2"/>
          </a:solidFill>
          <a:ln>
            <a:noFill/>
          </a:ln>
        </p:spPr>
      </p:sp>
      <p:sp>
        <p:nvSpPr>
          <p:cNvPr id="188" name="Google Shape;188;p47"/>
          <p:cNvSpPr txBox="1"/>
          <p:nvPr>
            <p:ph type="title"/>
          </p:nvPr>
        </p:nvSpPr>
        <p:spPr>
          <a:xfrm>
            <a:off x="5392918" y="365126"/>
            <a:ext cx="6222167" cy="8250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9" name="Google Shape;189;p47"/>
          <p:cNvSpPr/>
          <p:nvPr>
            <p:ph idx="3" type="pic"/>
          </p:nvPr>
        </p:nvSpPr>
        <p:spPr>
          <a:xfrm>
            <a:off x="9265078" y="3991603"/>
            <a:ext cx="2926923" cy="2866397"/>
          </a:xfrm>
          <a:prstGeom prst="rect">
            <a:avLst/>
          </a:prstGeom>
          <a:solidFill>
            <a:schemeClr val="dk2"/>
          </a:solidFill>
          <a:ln>
            <a:noFill/>
          </a:ln>
        </p:spPr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48"/>
          <p:cNvSpPr/>
          <p:nvPr>
            <p:ph idx="2" type="pic"/>
          </p:nvPr>
        </p:nvSpPr>
        <p:spPr>
          <a:xfrm>
            <a:off x="1" y="0"/>
            <a:ext cx="6106886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</p:sp>
      <p:sp>
        <p:nvSpPr>
          <p:cNvPr id="192" name="Google Shape;192;p48"/>
          <p:cNvSpPr txBox="1"/>
          <p:nvPr>
            <p:ph type="title"/>
          </p:nvPr>
        </p:nvSpPr>
        <p:spPr>
          <a:xfrm>
            <a:off x="3592287" y="365126"/>
            <a:ext cx="8033656" cy="8250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9"/>
          <p:cNvSpPr txBox="1"/>
          <p:nvPr>
            <p:ph type="title"/>
          </p:nvPr>
        </p:nvSpPr>
        <p:spPr>
          <a:xfrm>
            <a:off x="838200" y="533567"/>
            <a:ext cx="10515600" cy="8250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95" name="Google Shape;195;p49"/>
          <p:cNvGrpSpPr/>
          <p:nvPr/>
        </p:nvGrpSpPr>
        <p:grpSpPr>
          <a:xfrm>
            <a:off x="0" y="4157663"/>
            <a:ext cx="12192000" cy="2700338"/>
            <a:chOff x="0" y="1853514"/>
            <a:chExt cx="13504040" cy="2100648"/>
          </a:xfrm>
        </p:grpSpPr>
        <p:sp>
          <p:nvSpPr>
            <p:cNvPr id="196" name="Google Shape;196;p49"/>
            <p:cNvSpPr/>
            <p:nvPr/>
          </p:nvSpPr>
          <p:spPr>
            <a:xfrm>
              <a:off x="0" y="1853514"/>
              <a:ext cx="3376010" cy="210064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49"/>
            <p:cNvSpPr/>
            <p:nvPr/>
          </p:nvSpPr>
          <p:spPr>
            <a:xfrm>
              <a:off x="3376010" y="1853514"/>
              <a:ext cx="3376010" cy="210064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49"/>
            <p:cNvSpPr/>
            <p:nvPr/>
          </p:nvSpPr>
          <p:spPr>
            <a:xfrm>
              <a:off x="6752020" y="1853514"/>
              <a:ext cx="3376010" cy="210064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49"/>
            <p:cNvSpPr/>
            <p:nvPr/>
          </p:nvSpPr>
          <p:spPr>
            <a:xfrm>
              <a:off x="10128030" y="1853514"/>
              <a:ext cx="3376010" cy="210064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0" name="Google Shape;200;p49"/>
          <p:cNvGrpSpPr/>
          <p:nvPr/>
        </p:nvGrpSpPr>
        <p:grpSpPr>
          <a:xfrm>
            <a:off x="0" y="1457325"/>
            <a:ext cx="12192000" cy="2700338"/>
            <a:chOff x="0" y="1853514"/>
            <a:chExt cx="13504040" cy="2100648"/>
          </a:xfrm>
        </p:grpSpPr>
        <p:sp>
          <p:nvSpPr>
            <p:cNvPr id="201" name="Google Shape;201;p49"/>
            <p:cNvSpPr/>
            <p:nvPr/>
          </p:nvSpPr>
          <p:spPr>
            <a:xfrm>
              <a:off x="0" y="1853514"/>
              <a:ext cx="3376010" cy="210064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49"/>
            <p:cNvSpPr/>
            <p:nvPr/>
          </p:nvSpPr>
          <p:spPr>
            <a:xfrm>
              <a:off x="3376010" y="1853514"/>
              <a:ext cx="3376010" cy="210064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49"/>
            <p:cNvSpPr/>
            <p:nvPr/>
          </p:nvSpPr>
          <p:spPr>
            <a:xfrm>
              <a:off x="6752020" y="1853514"/>
              <a:ext cx="3376010" cy="210064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49"/>
            <p:cNvSpPr/>
            <p:nvPr/>
          </p:nvSpPr>
          <p:spPr>
            <a:xfrm>
              <a:off x="10128030" y="1853514"/>
              <a:ext cx="3376010" cy="210064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5" name="Google Shape;205;p49"/>
          <p:cNvSpPr/>
          <p:nvPr>
            <p:ph idx="2" type="pic"/>
          </p:nvPr>
        </p:nvSpPr>
        <p:spPr>
          <a:xfrm>
            <a:off x="0" y="1457325"/>
            <a:ext cx="3048000" cy="2700338"/>
          </a:xfrm>
          <a:prstGeom prst="rect">
            <a:avLst/>
          </a:prstGeom>
          <a:solidFill>
            <a:schemeClr val="dk1"/>
          </a:solidFill>
          <a:ln>
            <a:noFill/>
          </a:ln>
        </p:spPr>
      </p:sp>
      <p:sp>
        <p:nvSpPr>
          <p:cNvPr id="206" name="Google Shape;206;p49"/>
          <p:cNvSpPr/>
          <p:nvPr>
            <p:ph idx="3" type="pic"/>
          </p:nvPr>
        </p:nvSpPr>
        <p:spPr>
          <a:xfrm>
            <a:off x="3048000" y="4157663"/>
            <a:ext cx="3048000" cy="2700338"/>
          </a:xfrm>
          <a:prstGeom prst="rect">
            <a:avLst/>
          </a:prstGeom>
          <a:solidFill>
            <a:schemeClr val="dk1"/>
          </a:solidFill>
          <a:ln>
            <a:noFill/>
          </a:ln>
        </p:spPr>
      </p:sp>
      <p:sp>
        <p:nvSpPr>
          <p:cNvPr id="207" name="Google Shape;207;p49"/>
          <p:cNvSpPr/>
          <p:nvPr>
            <p:ph idx="4" type="pic"/>
          </p:nvPr>
        </p:nvSpPr>
        <p:spPr>
          <a:xfrm>
            <a:off x="6096000" y="1457325"/>
            <a:ext cx="3048000" cy="2700338"/>
          </a:xfrm>
          <a:prstGeom prst="rect">
            <a:avLst/>
          </a:prstGeom>
          <a:solidFill>
            <a:schemeClr val="dk1"/>
          </a:solidFill>
          <a:ln>
            <a:noFill/>
          </a:ln>
        </p:spPr>
      </p:sp>
      <p:sp>
        <p:nvSpPr>
          <p:cNvPr id="208" name="Google Shape;208;p49"/>
          <p:cNvSpPr/>
          <p:nvPr>
            <p:ph idx="5" type="pic"/>
          </p:nvPr>
        </p:nvSpPr>
        <p:spPr>
          <a:xfrm>
            <a:off x="9144000" y="4157663"/>
            <a:ext cx="3048000" cy="2700338"/>
          </a:xfrm>
          <a:prstGeom prst="rect">
            <a:avLst/>
          </a:prstGeom>
          <a:solidFill>
            <a:schemeClr val="dk1"/>
          </a:solidFill>
          <a:ln>
            <a:noFill/>
          </a:ln>
        </p:spPr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50"/>
          <p:cNvSpPr/>
          <p:nvPr>
            <p:ph idx="2" type="pic"/>
          </p:nvPr>
        </p:nvSpPr>
        <p:spPr>
          <a:xfrm>
            <a:off x="0" y="1457325"/>
            <a:ext cx="3048000" cy="2700338"/>
          </a:xfrm>
          <a:prstGeom prst="rect">
            <a:avLst/>
          </a:prstGeom>
          <a:solidFill>
            <a:schemeClr val="dk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1" name="Google Shape;211;p50"/>
          <p:cNvSpPr/>
          <p:nvPr>
            <p:ph idx="3" type="pic"/>
          </p:nvPr>
        </p:nvSpPr>
        <p:spPr>
          <a:xfrm>
            <a:off x="3048000" y="1457325"/>
            <a:ext cx="3048000" cy="2700338"/>
          </a:xfrm>
          <a:prstGeom prst="rect">
            <a:avLst/>
          </a:prstGeom>
          <a:solidFill>
            <a:schemeClr val="dk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2" name="Google Shape;212;p50"/>
          <p:cNvSpPr/>
          <p:nvPr>
            <p:ph idx="4" type="pic"/>
          </p:nvPr>
        </p:nvSpPr>
        <p:spPr>
          <a:xfrm>
            <a:off x="6096000" y="1457325"/>
            <a:ext cx="3048000" cy="2700338"/>
          </a:xfrm>
          <a:prstGeom prst="rect">
            <a:avLst/>
          </a:prstGeom>
          <a:solidFill>
            <a:schemeClr val="dk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3" name="Google Shape;213;p50"/>
          <p:cNvSpPr/>
          <p:nvPr>
            <p:ph idx="5" type="pic"/>
          </p:nvPr>
        </p:nvSpPr>
        <p:spPr>
          <a:xfrm>
            <a:off x="9144000" y="1457325"/>
            <a:ext cx="3048000" cy="2700338"/>
          </a:xfrm>
          <a:prstGeom prst="rect">
            <a:avLst/>
          </a:prstGeom>
          <a:solidFill>
            <a:schemeClr val="dk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4" name="Google Shape;214;p50"/>
          <p:cNvSpPr txBox="1"/>
          <p:nvPr>
            <p:ph type="title"/>
          </p:nvPr>
        </p:nvSpPr>
        <p:spPr>
          <a:xfrm>
            <a:off x="838200" y="533567"/>
            <a:ext cx="10515600" cy="8250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51"/>
          <p:cNvSpPr/>
          <p:nvPr>
            <p:ph idx="2" type="pic"/>
          </p:nvPr>
        </p:nvSpPr>
        <p:spPr>
          <a:xfrm>
            <a:off x="157162" y="1457325"/>
            <a:ext cx="2714625" cy="2700338"/>
          </a:xfrm>
          <a:prstGeom prst="ellipse">
            <a:avLst/>
          </a:prstGeom>
          <a:solidFill>
            <a:schemeClr val="dk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7" name="Google Shape;217;p51"/>
          <p:cNvSpPr/>
          <p:nvPr>
            <p:ph idx="3" type="pic"/>
          </p:nvPr>
        </p:nvSpPr>
        <p:spPr>
          <a:xfrm>
            <a:off x="3205162" y="1457325"/>
            <a:ext cx="2714625" cy="2700338"/>
          </a:xfrm>
          <a:prstGeom prst="ellipse">
            <a:avLst/>
          </a:prstGeom>
          <a:solidFill>
            <a:schemeClr val="dk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8" name="Google Shape;218;p51"/>
          <p:cNvSpPr/>
          <p:nvPr>
            <p:ph idx="4" type="pic"/>
          </p:nvPr>
        </p:nvSpPr>
        <p:spPr>
          <a:xfrm>
            <a:off x="6253162" y="1457325"/>
            <a:ext cx="2714625" cy="2700338"/>
          </a:xfrm>
          <a:prstGeom prst="ellipse">
            <a:avLst/>
          </a:prstGeom>
          <a:solidFill>
            <a:schemeClr val="dk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9" name="Google Shape;219;p51"/>
          <p:cNvSpPr/>
          <p:nvPr>
            <p:ph idx="5" type="pic"/>
          </p:nvPr>
        </p:nvSpPr>
        <p:spPr>
          <a:xfrm>
            <a:off x="9301162" y="1457325"/>
            <a:ext cx="2714625" cy="2700338"/>
          </a:xfrm>
          <a:prstGeom prst="ellipse">
            <a:avLst/>
          </a:prstGeom>
          <a:solidFill>
            <a:schemeClr val="dk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0" name="Google Shape;220;p51"/>
          <p:cNvSpPr txBox="1"/>
          <p:nvPr>
            <p:ph type="title"/>
          </p:nvPr>
        </p:nvSpPr>
        <p:spPr>
          <a:xfrm>
            <a:off x="838200" y="533567"/>
            <a:ext cx="10515600" cy="8250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2_Custom Layout">
  <p:cSld name="22_Custom Layout"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52"/>
          <p:cNvSpPr/>
          <p:nvPr>
            <p:ph idx="2" type="pic"/>
          </p:nvPr>
        </p:nvSpPr>
        <p:spPr>
          <a:xfrm>
            <a:off x="157162" y="1457325"/>
            <a:ext cx="2714625" cy="2700338"/>
          </a:xfrm>
          <a:prstGeom prst="diamond">
            <a:avLst/>
          </a:prstGeom>
          <a:solidFill>
            <a:schemeClr val="dk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" name="Google Shape;223;p52"/>
          <p:cNvSpPr/>
          <p:nvPr>
            <p:ph idx="3" type="pic"/>
          </p:nvPr>
        </p:nvSpPr>
        <p:spPr>
          <a:xfrm>
            <a:off x="3205162" y="1457325"/>
            <a:ext cx="2714625" cy="2700338"/>
          </a:xfrm>
          <a:prstGeom prst="diamond">
            <a:avLst/>
          </a:prstGeom>
          <a:solidFill>
            <a:schemeClr val="dk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4" name="Google Shape;224;p52"/>
          <p:cNvSpPr/>
          <p:nvPr>
            <p:ph idx="4" type="pic"/>
          </p:nvPr>
        </p:nvSpPr>
        <p:spPr>
          <a:xfrm>
            <a:off x="6253162" y="1457325"/>
            <a:ext cx="2714625" cy="2700338"/>
          </a:xfrm>
          <a:prstGeom prst="diamond">
            <a:avLst/>
          </a:prstGeom>
          <a:solidFill>
            <a:schemeClr val="dk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5" name="Google Shape;225;p52"/>
          <p:cNvSpPr/>
          <p:nvPr>
            <p:ph idx="5" type="pic"/>
          </p:nvPr>
        </p:nvSpPr>
        <p:spPr>
          <a:xfrm>
            <a:off x="9301162" y="1457325"/>
            <a:ext cx="2714625" cy="2700338"/>
          </a:xfrm>
          <a:prstGeom prst="diamond">
            <a:avLst/>
          </a:prstGeom>
          <a:solidFill>
            <a:schemeClr val="dk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6" name="Google Shape;226;p52"/>
          <p:cNvSpPr txBox="1"/>
          <p:nvPr>
            <p:ph type="title"/>
          </p:nvPr>
        </p:nvSpPr>
        <p:spPr>
          <a:xfrm>
            <a:off x="838200" y="533567"/>
            <a:ext cx="10515600" cy="8250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53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Font typeface="Sacramento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9" name="Google Shape;229;p53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30" name="Google Shape;230;p53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1" name="Google Shape;231;p53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2" name="Google Shape;232;p53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54"/>
          <p:cNvSpPr txBox="1"/>
          <p:nvPr>
            <p:ph type="title"/>
          </p:nvPr>
        </p:nvSpPr>
        <p:spPr>
          <a:xfrm>
            <a:off x="838200" y="533567"/>
            <a:ext cx="10515600" cy="8250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5" name="Google Shape;235;p5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36" name="Google Shape;236;p54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7" name="Google Shape;237;p54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8" name="Google Shape;238;p54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55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1" name="Google Shape;241;p55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2" name="Google Shape;242;p55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兩個內容" type="twoObj">
  <p:cSld name="TWO_OBJECTS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4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9" name="Google Shape;39;p14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比較" type="twoTxTwoObj">
  <p:cSld name="TWO_OBJECTS_WITH_TEXT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5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5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6" name="Google Shape;46;p15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7" name="Google Shape;47;p15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8" name="Google Shape;48;p15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" name="Google Shape;49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只有標題" type="titleOnly">
  <p:cSld name="TITLE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空白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含輔助字幕的內容" type="objTx">
  <p:cSld name="OBJECT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8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8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4" name="Google Shape;64;p18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26.xml"/><Relationship Id="rId15" Type="http://schemas.openxmlformats.org/officeDocument/2006/relationships/slideLayout" Target="../slideLayouts/slideLayout27.xml"/><Relationship Id="rId16" Type="http://schemas.openxmlformats.org/officeDocument/2006/relationships/slideLayout" Target="../slideLayouts/slideLayout28.xml"/><Relationship Id="rId17" Type="http://schemas.openxmlformats.org/officeDocument/2006/relationships/slideLayout" Target="../slideLayouts/slideLayout29.xml"/><Relationship Id="rId18" Type="http://schemas.openxmlformats.org/officeDocument/2006/relationships/slideLayout" Target="../slideLayouts/slideLayout30.xml"/><Relationship Id="rId19" Type="http://schemas.openxmlformats.org/officeDocument/2006/relationships/slideLayout" Target="../slideLayouts/slideLayout31.xml"/><Relationship Id="rId20" Type="http://schemas.openxmlformats.org/officeDocument/2006/relationships/slideLayout" Target="../slideLayouts/slideLayout32.xml"/><Relationship Id="rId21" Type="http://schemas.openxmlformats.org/officeDocument/2006/relationships/slideLayout" Target="../slideLayouts/slideLayout33.xml"/><Relationship Id="rId22" Type="http://schemas.openxmlformats.org/officeDocument/2006/relationships/slideLayout" Target="../slideLayouts/slideLayout34.xml"/><Relationship Id="rId23" Type="http://schemas.openxmlformats.org/officeDocument/2006/relationships/slideLayout" Target="../slideLayouts/slideLayout35.xml"/><Relationship Id="rId24" Type="http://schemas.openxmlformats.org/officeDocument/2006/relationships/slideLayout" Target="../slideLayouts/slideLayout36.xml"/><Relationship Id="rId25" Type="http://schemas.openxmlformats.org/officeDocument/2006/relationships/slideLayout" Target="../slideLayouts/slideLayout37.xml"/><Relationship Id="rId26" Type="http://schemas.openxmlformats.org/officeDocument/2006/relationships/slideLayout" Target="../slideLayouts/slideLayout38.xml"/><Relationship Id="rId27" Type="http://schemas.openxmlformats.org/officeDocument/2006/relationships/slideLayout" Target="../slideLayouts/slideLayout39.xml"/><Relationship Id="rId28" Type="http://schemas.openxmlformats.org/officeDocument/2006/relationships/slideLayout" Target="../slideLayouts/slideLayout40.xml"/><Relationship Id="rId29" Type="http://schemas.openxmlformats.org/officeDocument/2006/relationships/slideLayout" Target="../slideLayouts/slideLayout41.xml"/><Relationship Id="rId30" Type="http://schemas.openxmlformats.org/officeDocument/2006/relationships/slideLayout" Target="../slideLayouts/slideLayout42.xml"/><Relationship Id="rId31" Type="http://schemas.openxmlformats.org/officeDocument/2006/relationships/slideLayout" Target="../slideLayouts/slideLayout43.xml"/><Relationship Id="rId32" Type="http://schemas.openxmlformats.org/officeDocument/2006/relationships/slideLayout" Target="../slideLayouts/slideLayout44.xml"/><Relationship Id="rId33" Type="http://schemas.openxmlformats.org/officeDocument/2006/relationships/slideLayout" Target="../slideLayouts/slideLayout45.xml"/><Relationship Id="rId34" Type="http://schemas.openxmlformats.org/officeDocument/2006/relationships/slideLayout" Target="../slideLayouts/slideLayout46.xml"/><Relationship Id="rId35" Type="http://schemas.openxmlformats.org/officeDocument/2006/relationships/slideLayout" Target="../slideLayouts/slideLayout47.xml"/><Relationship Id="rId36" Type="http://schemas.openxmlformats.org/officeDocument/2006/relationships/slideLayout" Target="../slideLayouts/slideLayout48.xml"/><Relationship Id="rId37" Type="http://schemas.openxmlformats.org/officeDocument/2006/relationships/slideLayout" Target="../slideLayouts/slideLayout49.xml"/><Relationship Id="rId38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rgbClr val="272323"/>
            </a:gs>
          </a:gsLst>
          <a:lin ang="18900000" scaled="0"/>
        </a:gra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7"/>
          <p:cNvSpPr txBox="1"/>
          <p:nvPr>
            <p:ph type="title"/>
          </p:nvPr>
        </p:nvSpPr>
        <p:spPr>
          <a:xfrm>
            <a:off x="838200" y="533567"/>
            <a:ext cx="10515600" cy="8250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Font typeface="Sacramento"/>
              <a:buNone/>
              <a:defRPr b="0" i="0" sz="5400" u="none" cap="none" strike="noStrike">
                <a:latin typeface="Sacramento"/>
                <a:ea typeface="Sacramento"/>
                <a:cs typeface="Sacramento"/>
                <a:sym typeface="Sacramen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9" name="Google Shape;89;p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lt1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  <p:sldLayoutId id="2147483679" r:id="rId18"/>
    <p:sldLayoutId id="2147483680" r:id="rId19"/>
    <p:sldLayoutId id="2147483681" r:id="rId20"/>
    <p:sldLayoutId id="2147483682" r:id="rId21"/>
    <p:sldLayoutId id="2147483683" r:id="rId22"/>
    <p:sldLayoutId id="2147483684" r:id="rId23"/>
    <p:sldLayoutId id="2147483685" r:id="rId24"/>
    <p:sldLayoutId id="2147483686" r:id="rId25"/>
    <p:sldLayoutId id="2147483687" r:id="rId26"/>
    <p:sldLayoutId id="2147483688" r:id="rId27"/>
    <p:sldLayoutId id="2147483689" r:id="rId28"/>
    <p:sldLayoutId id="2147483690" r:id="rId29"/>
    <p:sldLayoutId id="2147483691" r:id="rId30"/>
    <p:sldLayoutId id="2147483692" r:id="rId31"/>
    <p:sldLayoutId id="2147483693" r:id="rId32"/>
    <p:sldLayoutId id="2147483694" r:id="rId33"/>
    <p:sldLayoutId id="2147483695" r:id="rId34"/>
    <p:sldLayoutId id="2147483696" r:id="rId35"/>
    <p:sldLayoutId id="2147483697" r:id="rId36"/>
    <p:sldLayoutId id="2147483698" r:id="rId3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8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Relationship Id="rId4" Type="http://schemas.openxmlformats.org/officeDocument/2006/relationships/image" Target="../media/image9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3.png"/><Relationship Id="rId5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0"/>
            <a:ext cx="1219199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1"/>
          <p:cNvSpPr/>
          <p:nvPr/>
        </p:nvSpPr>
        <p:spPr>
          <a:xfrm>
            <a:off x="-2" y="0"/>
            <a:ext cx="12192000" cy="6888882"/>
          </a:xfrm>
          <a:prstGeom prst="rect">
            <a:avLst/>
          </a:prstGeom>
          <a:solidFill>
            <a:srgbClr val="000000">
              <a:alpha val="4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50" name="Google Shape;250;p1"/>
          <p:cNvGrpSpPr/>
          <p:nvPr/>
        </p:nvGrpSpPr>
        <p:grpSpPr>
          <a:xfrm>
            <a:off x="-1067946" y="255245"/>
            <a:ext cx="6504122" cy="418449"/>
            <a:chOff x="5687878" y="-976393"/>
            <a:chExt cx="6504122" cy="418449"/>
          </a:xfrm>
        </p:grpSpPr>
        <p:sp>
          <p:nvSpPr>
            <p:cNvPr id="251" name="Google Shape;251;p1"/>
            <p:cNvSpPr/>
            <p:nvPr/>
          </p:nvSpPr>
          <p:spPr>
            <a:xfrm>
              <a:off x="5687878" y="-976393"/>
              <a:ext cx="6504122" cy="77491"/>
            </a:xfrm>
            <a:prstGeom prst="rect">
              <a:avLst/>
            </a:prstGeom>
            <a:blipFill rotWithShape="1">
              <a:blip r:embed="rId4">
                <a:alphaModFix/>
              </a:blip>
              <a:tile algn="tl" flip="none" tx="0" sx="100000" ty="0" sy="100000"/>
            </a:blip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252" name="Google Shape;252;p1"/>
            <p:cNvSpPr/>
            <p:nvPr/>
          </p:nvSpPr>
          <p:spPr>
            <a:xfrm>
              <a:off x="5687878" y="-805914"/>
              <a:ext cx="6504122" cy="77491"/>
            </a:xfrm>
            <a:prstGeom prst="rect">
              <a:avLst/>
            </a:prstGeom>
            <a:blipFill rotWithShape="1">
              <a:blip r:embed="rId4">
                <a:alphaModFix/>
              </a:blip>
              <a:tile algn="tl" flip="none" tx="0" sx="100000" ty="0" sy="100000"/>
            </a:blip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253" name="Google Shape;253;p1"/>
            <p:cNvSpPr/>
            <p:nvPr/>
          </p:nvSpPr>
          <p:spPr>
            <a:xfrm>
              <a:off x="5687878" y="-635435"/>
              <a:ext cx="6504122" cy="77491"/>
            </a:xfrm>
            <a:prstGeom prst="rect">
              <a:avLst/>
            </a:prstGeom>
            <a:blipFill rotWithShape="1">
              <a:blip r:embed="rId4">
                <a:alphaModFix/>
              </a:blip>
              <a:tile algn="tl" flip="none" tx="0" sx="100000" ty="0" sy="100000"/>
            </a:blip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</p:grpSp>
      <p:grpSp>
        <p:nvGrpSpPr>
          <p:cNvPr id="254" name="Google Shape;254;p1"/>
          <p:cNvGrpSpPr/>
          <p:nvPr/>
        </p:nvGrpSpPr>
        <p:grpSpPr>
          <a:xfrm>
            <a:off x="462359" y="2922730"/>
            <a:ext cx="9043504" cy="2983781"/>
            <a:chOff x="801764" y="2109787"/>
            <a:chExt cx="2726603" cy="924272"/>
          </a:xfrm>
        </p:grpSpPr>
        <p:sp>
          <p:nvSpPr>
            <p:cNvPr id="255" name="Google Shape;255;p1"/>
            <p:cNvSpPr/>
            <p:nvPr/>
          </p:nvSpPr>
          <p:spPr>
            <a:xfrm>
              <a:off x="801765" y="2109787"/>
              <a:ext cx="2574246" cy="81891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sz="6000" b="1" i="0" u="none" lang="en-US">
                  <a:solidFill>
                    <a:srgbClr val="C4982D"/>
                  </a:solidFill>
                  <a:latin typeface="Roboto"/>
                </a:rPr>
                <a:t>Investment Portfolio</a:t>
              </a:r>
              <a:endParaRPr/>
            </a:p>
          </p:txBody>
        </p:sp>
        <p:sp>
          <p:nvSpPr>
            <p:cNvPr id="256" name="Google Shape;256;p1"/>
            <p:cNvSpPr/>
            <p:nvPr/>
          </p:nvSpPr>
          <p:spPr>
            <a:xfrm>
              <a:off x="801764" y="2712308"/>
              <a:ext cx="2726603" cy="32175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sz="1800" lang="en-US">
                  <a:solidFill>
                    <a:schemeClr val="lt1"/>
                  </a:solidFill>
                  <a:latin typeface="Roboto Light"/>
                </a:rPr>
                <a:t>Paul Dai</a:t>
              </a:r>
              <a:endParaRPr/>
            </a:p>
            <a:p>
              <a:pPr indent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sz="1800" lang="en-US">
                  <a:solidFill>
                    <a:schemeClr val="lt1"/>
                  </a:solidFill>
                  <a:latin typeface="Roboto Light"/>
                </a:rPr>
                <a:t>July 2023</a:t>
              </a:r>
              <a:endParaRPr/>
            </a:p>
          </p:txBody>
        </p:sp>
      </p:grpSp>
      <p:sp>
        <p:nvSpPr>
          <p:cNvPr id="257" name="Google Shape;257;p1"/>
          <p:cNvSpPr/>
          <p:nvPr/>
        </p:nvSpPr>
        <p:spPr>
          <a:xfrm>
            <a:off x="7126083" y="6555845"/>
            <a:ext cx="4710137" cy="77491"/>
          </a:xfrm>
          <a:prstGeom prst="rect">
            <a:avLst/>
          </a:prstGeom>
          <a:blipFill rotWithShape="1">
            <a:blip r:embed="rId4">
              <a:alphaModFix/>
            </a:blip>
            <a:tile algn="tl" flip="none" tx="0" sx="100000" ty="0" sy="100000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58" name="Google Shape;258;p1"/>
          <p:cNvSpPr/>
          <p:nvPr/>
        </p:nvSpPr>
        <p:spPr>
          <a:xfrm rot="5400000">
            <a:off x="10288674" y="5055368"/>
            <a:ext cx="3000953" cy="77491"/>
          </a:xfrm>
          <a:prstGeom prst="rect">
            <a:avLst/>
          </a:prstGeom>
          <a:blipFill rotWithShape="1">
            <a:blip r:embed="rId4">
              <a:alphaModFix/>
            </a:blip>
            <a:tile algn="tl" flip="none" tx="0" sx="100000" ty="0" sy="100000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"/>
          <p:cNvSpPr/>
          <p:nvPr/>
        </p:nvSpPr>
        <p:spPr>
          <a:xfrm>
            <a:off x="-1985191" y="1252070"/>
            <a:ext cx="4246537" cy="4226293"/>
          </a:xfrm>
          <a:prstGeom prst="ellipse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  <a:effectLst>
            <a:outerShdw blurRad="228600" rotWithShape="0" algn="tr" dir="8100000" dist="114300">
              <a:srgbClr val="000000">
                <a:alpha val="20000"/>
              </a:srgbClr>
            </a:outerShdw>
          </a:effectLst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DCB965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sp>
        <p:nvSpPr>
          <p:cNvPr id="265" name="Google Shape;265;p2"/>
          <p:cNvSpPr/>
          <p:nvPr/>
        </p:nvSpPr>
        <p:spPr>
          <a:xfrm>
            <a:off x="-2389450" y="837689"/>
            <a:ext cx="5055055" cy="5055055"/>
          </a:xfrm>
          <a:prstGeom prst="arc">
            <a:avLst>
              <a:gd fmla="val 16200000" name="adj1"/>
              <a:gd fmla="val 150856" name="adj2"/>
            </a:avLst>
          </a:prstGeom>
          <a:noFill/>
          <a:ln cap="flat" cmpd="sng" w="28575">
            <a:solidFill>
              <a:srgbClr val="F5F3E8">
                <a:alpha val="33725"/>
              </a:srgbClr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201E1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6" name="Google Shape;266;p2"/>
          <p:cNvSpPr/>
          <p:nvPr/>
        </p:nvSpPr>
        <p:spPr>
          <a:xfrm rot="5400000">
            <a:off x="-3585674" y="-358535"/>
            <a:ext cx="7447503" cy="7447503"/>
          </a:xfrm>
          <a:prstGeom prst="arc">
            <a:avLst>
              <a:gd fmla="val 16200000" name="adj1"/>
              <a:gd fmla="val 150856" name="adj2"/>
            </a:avLst>
          </a:prstGeom>
          <a:noFill/>
          <a:ln cap="flat" cmpd="sng" w="28575">
            <a:solidFill>
              <a:srgbClr val="F5F3E8">
                <a:alpha val="33725"/>
              </a:srgbClr>
            </a:solidFill>
            <a:prstDash val="dash"/>
            <a:miter lim="800000"/>
            <a:headEnd len="sm" w="sm" type="none"/>
            <a:tailEnd len="med" w="med" type="stealth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201E1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7" name="Google Shape;267;p2"/>
          <p:cNvSpPr txBox="1"/>
          <p:nvPr>
            <p:ph type="title"/>
          </p:nvPr>
        </p:nvSpPr>
        <p:spPr>
          <a:xfrm>
            <a:off x="-979710" y="2010080"/>
            <a:ext cx="3925859" cy="291804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"/>
              <a:buNone/>
            </a:pPr>
            <a:r>
              <a:rPr b="1" lang="en-US">
                <a:solidFill>
                  <a:schemeClr val="lt1"/>
                </a:solidFill>
                <a:latin typeface="Arial"/>
              </a:rPr>
              <a:t>Content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2"/>
          <p:cNvSpPr/>
          <p:nvPr/>
        </p:nvSpPr>
        <p:spPr>
          <a:xfrm rot="2491451">
            <a:off x="-2939468" y="287671"/>
            <a:ext cx="6155090" cy="6155090"/>
          </a:xfrm>
          <a:prstGeom prst="arc">
            <a:avLst>
              <a:gd fmla="val 16200000" name="adj1"/>
              <a:gd fmla="val 150856" name="adj2"/>
            </a:avLst>
          </a:prstGeom>
          <a:noFill/>
          <a:ln cap="flat" cmpd="sng" w="28575">
            <a:solidFill>
              <a:srgbClr val="F5F3E8">
                <a:alpha val="33725"/>
              </a:srgbClr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201E1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9" name="Google Shape;269;p2"/>
          <p:cNvSpPr/>
          <p:nvPr/>
        </p:nvSpPr>
        <p:spPr>
          <a:xfrm>
            <a:off x="1122966" y="506666"/>
            <a:ext cx="3342287" cy="77028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oboto"/>
              <a:buNone/>
            </a:pPr>
            <a:r>
              <a:rPr sz="2400" b="1" i="0" u="none" lang="en-US">
                <a:solidFill>
                  <a:srgbClr val="FFFFFF"/>
                </a:solidFill>
                <a:latin typeface="Roboto"/>
              </a:rPr>
              <a:t>Self Introduction</a:t>
            </a:r>
            <a:endParaRPr/>
          </a:p>
        </p:txBody>
      </p:sp>
      <p:sp>
        <p:nvSpPr>
          <p:cNvPr id="270" name="Google Shape;270;p2"/>
          <p:cNvSpPr/>
          <p:nvPr/>
        </p:nvSpPr>
        <p:spPr>
          <a:xfrm>
            <a:off x="859247" y="765627"/>
            <a:ext cx="512666" cy="512666"/>
          </a:xfrm>
          <a:prstGeom prst="ellipse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1" name="Google Shape;271;p2"/>
          <p:cNvSpPr/>
          <p:nvPr/>
        </p:nvSpPr>
        <p:spPr>
          <a:xfrm>
            <a:off x="780135" y="750893"/>
            <a:ext cx="601441" cy="51898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sz="2800" b="1" lang="en-US">
                <a:solidFill>
                  <a:schemeClr val="lt1"/>
                </a:solidFill>
                <a:latin typeface="Arial"/>
              </a:rPr>
              <a:t>1</a:t>
            </a:r>
            <a:endParaRPr/>
          </a:p>
        </p:txBody>
      </p:sp>
      <p:sp>
        <p:nvSpPr>
          <p:cNvPr id="272" name="Google Shape;272;p2"/>
          <p:cNvSpPr/>
          <p:nvPr/>
        </p:nvSpPr>
        <p:spPr>
          <a:xfrm>
            <a:off x="1910728" y="1603286"/>
            <a:ext cx="512666" cy="512666"/>
          </a:xfrm>
          <a:prstGeom prst="ellipse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3" name="Google Shape;273;p2"/>
          <p:cNvSpPr/>
          <p:nvPr/>
        </p:nvSpPr>
        <p:spPr>
          <a:xfrm>
            <a:off x="1831616" y="1588552"/>
            <a:ext cx="601441" cy="51898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sz="2800" b="1" lang="en-US">
                <a:solidFill>
                  <a:schemeClr val="lt1"/>
                </a:solidFill>
                <a:latin typeface="Arial"/>
              </a:rPr>
              <a:t>2</a:t>
            </a:r>
            <a:endParaRPr/>
          </a:p>
        </p:txBody>
      </p:sp>
      <p:grpSp>
        <p:nvGrpSpPr>
          <p:cNvPr id="274" name="Google Shape;274;p2"/>
          <p:cNvGrpSpPr/>
          <p:nvPr/>
        </p:nvGrpSpPr>
        <p:grpSpPr>
          <a:xfrm>
            <a:off x="2249725" y="2521745"/>
            <a:ext cx="601441" cy="527400"/>
            <a:chOff x="2802791" y="2361818"/>
            <a:chExt cx="601441" cy="527400"/>
          </a:xfrm>
        </p:grpSpPr>
        <p:sp>
          <p:nvSpPr>
            <p:cNvPr id="275" name="Google Shape;275;p2"/>
            <p:cNvSpPr/>
            <p:nvPr/>
          </p:nvSpPr>
          <p:spPr>
            <a:xfrm>
              <a:off x="2881903" y="2376552"/>
              <a:ext cx="512666" cy="512666"/>
            </a:xfrm>
            <a:prstGeom prst="ellipse">
              <a:avLst/>
            </a:prstGeom>
            <a:blipFill rotWithShape="1">
              <a:blip r:embed="rId3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2802791" y="2361818"/>
              <a:ext cx="601441" cy="51898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45700" lIns="91425" spcFirstLastPara="1" rIns="91425" wrap="square" tIns="45700">
              <a:noAutofit/>
            </a:bodyPr>
            <a:lstStyle/>
            <a:p>
              <a:pPr indent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Arial"/>
                <a:buNone/>
              </a:pPr>
              <a:r>
                <a:rPr sz="2800" b="1" lang="en-US">
                  <a:solidFill>
                    <a:schemeClr val="lt1"/>
                  </a:solidFill>
                  <a:latin typeface="Arial"/>
                </a:rPr>
                <a:t>3</a:t>
              </a:r>
              <a:endParaRPr/>
            </a:p>
          </p:txBody>
        </p:sp>
      </p:grpSp>
      <p:grpSp>
        <p:nvGrpSpPr>
          <p:cNvPr id="277" name="Google Shape;277;p2"/>
          <p:cNvGrpSpPr/>
          <p:nvPr/>
        </p:nvGrpSpPr>
        <p:grpSpPr>
          <a:xfrm>
            <a:off x="2837595" y="3425475"/>
            <a:ext cx="601441" cy="527400"/>
            <a:chOff x="2919453" y="3244534"/>
            <a:chExt cx="601441" cy="527400"/>
          </a:xfrm>
        </p:grpSpPr>
        <p:sp>
          <p:nvSpPr>
            <p:cNvPr id="278" name="Google Shape;278;p2"/>
            <p:cNvSpPr/>
            <p:nvPr/>
          </p:nvSpPr>
          <p:spPr>
            <a:xfrm>
              <a:off x="2998565" y="3259268"/>
              <a:ext cx="512666" cy="512666"/>
            </a:xfrm>
            <a:prstGeom prst="ellipse">
              <a:avLst/>
            </a:prstGeom>
            <a:blipFill rotWithShape="1">
              <a:blip r:embed="rId3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2919453" y="3244534"/>
              <a:ext cx="601441" cy="51898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45700" lIns="91425" spcFirstLastPara="1" rIns="91425" wrap="square" tIns="45700">
              <a:noAutofit/>
            </a:bodyPr>
            <a:lstStyle/>
            <a:p>
              <a:pPr indent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Arial"/>
                <a:buNone/>
              </a:pPr>
              <a:r>
                <a:rPr sz="2800" b="1" lang="en-US">
                  <a:solidFill>
                    <a:schemeClr val="lt1"/>
                  </a:solidFill>
                  <a:latin typeface="Arial"/>
                </a:rPr>
                <a:t>4</a:t>
              </a:r>
              <a:endParaRPr/>
            </a:p>
          </p:txBody>
        </p:sp>
      </p:grpSp>
      <p:sp>
        <p:nvSpPr>
          <p:cNvPr id="280" name="Google Shape;280;p2"/>
          <p:cNvSpPr/>
          <p:nvPr/>
        </p:nvSpPr>
        <p:spPr>
          <a:xfrm>
            <a:off x="3430365" y="4265916"/>
            <a:ext cx="512666" cy="512666"/>
          </a:xfrm>
          <a:prstGeom prst="ellipse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1" name="Google Shape;281;p2"/>
          <p:cNvSpPr/>
          <p:nvPr/>
        </p:nvSpPr>
        <p:spPr>
          <a:xfrm>
            <a:off x="2780540" y="1319235"/>
            <a:ext cx="8362592" cy="77028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400" b="1" lang="en-US">
                <a:solidFill>
                  <a:schemeClr val="lt1"/>
                </a:solidFill>
                <a:latin typeface="Roboto"/>
              </a:rPr>
              <a:t>Item 1 - LLM Application - Automatic Query Assistant</a:t>
            </a:r>
            <a:endParaRPr/>
          </a:p>
        </p:txBody>
      </p:sp>
      <p:sp>
        <p:nvSpPr>
          <p:cNvPr id="282" name="Google Shape;282;p2"/>
          <p:cNvSpPr/>
          <p:nvPr/>
        </p:nvSpPr>
        <p:spPr>
          <a:xfrm>
            <a:off x="4302356" y="-1200222"/>
            <a:ext cx="7494095" cy="77028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400" b="1" lang="en-US">
                <a:solidFill>
                  <a:schemeClr val="lt1"/>
                </a:solidFill>
                <a:latin typeface="Roboto"/>
              </a:rPr>
              <a:t>Item 2- Cyclistic Bicycle Data Analysis</a:t>
            </a:r>
            <a:endParaRPr/>
          </a:p>
        </p:txBody>
      </p:sp>
      <p:sp>
        <p:nvSpPr>
          <p:cNvPr id="283" name="Google Shape;283;p2"/>
          <p:cNvSpPr/>
          <p:nvPr/>
        </p:nvSpPr>
        <p:spPr>
          <a:xfrm>
            <a:off x="4325488" y="-834687"/>
            <a:ext cx="7494095" cy="77028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400" b="1" lang="en-US">
                <a:solidFill>
                  <a:schemeClr val="lt1"/>
                </a:solidFill>
                <a:latin typeface="Roboto"/>
              </a:rPr>
              <a:t>Item 3 - Digital Marketing KPI Tracking Dashboard</a:t>
            </a:r>
            <a:endParaRPr/>
          </a:p>
        </p:txBody>
      </p:sp>
      <p:sp>
        <p:nvSpPr>
          <p:cNvPr id="284" name="Google Shape;284;p2"/>
          <p:cNvSpPr/>
          <p:nvPr/>
        </p:nvSpPr>
        <p:spPr>
          <a:xfrm>
            <a:off x="3821705" y="3098829"/>
            <a:ext cx="7494095" cy="77028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400" b="1" lang="en-US">
                <a:solidFill>
                  <a:schemeClr val="lt1"/>
                </a:solidFill>
                <a:latin typeface="Roboto"/>
              </a:rPr>
              <a:t>Item 3-AB Test-Purchase Card</a:t>
            </a:r>
            <a:endParaRPr/>
          </a:p>
        </p:txBody>
      </p:sp>
      <p:sp>
        <p:nvSpPr>
          <p:cNvPr id="285" name="Google Shape;285;p2"/>
          <p:cNvSpPr/>
          <p:nvPr/>
        </p:nvSpPr>
        <p:spPr>
          <a:xfrm>
            <a:off x="4198355" y="3988626"/>
            <a:ext cx="7682188" cy="77028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400" b="1" lang="en-US">
                <a:solidFill>
                  <a:schemeClr val="lt1"/>
                </a:solidFill>
                <a:latin typeface="Roboto"/>
              </a:rPr>
              <a:t>Item 4 - Google Data Analytics - Cyclistic Bikes</a:t>
            </a:r>
            <a:endParaRPr/>
          </a:p>
        </p:txBody>
      </p:sp>
      <p:sp>
        <p:nvSpPr>
          <p:cNvPr id="286" name="Google Shape;286;p2"/>
          <p:cNvSpPr/>
          <p:nvPr/>
        </p:nvSpPr>
        <p:spPr>
          <a:xfrm>
            <a:off x="3864414" y="4878422"/>
            <a:ext cx="7494095" cy="77028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400" b="1" lang="en-US">
                <a:solidFill>
                  <a:schemeClr val="lt1"/>
                </a:solidFill>
                <a:latin typeface="Roboto"/>
              </a:rPr>
              <a:t>Licenses and awards</a:t>
            </a:r>
            <a:endParaRPr/>
          </a:p>
        </p:txBody>
      </p:sp>
      <p:sp>
        <p:nvSpPr>
          <p:cNvPr id="287" name="Google Shape;287;p2"/>
          <p:cNvSpPr/>
          <p:nvPr/>
        </p:nvSpPr>
        <p:spPr>
          <a:xfrm>
            <a:off x="3083195" y="2209032"/>
            <a:ext cx="8362592" cy="77028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2400" b="1" lang="en-US">
                <a:solidFill>
                  <a:schemeClr val="lt1"/>
                </a:solidFill>
                <a:latin typeface="Roboto"/>
              </a:rPr>
              <a:t>Item 2 - Time Series Model - Daily Sales Forecast</a:t>
            </a:r>
            <a:endParaRPr/>
          </a:p>
        </p:txBody>
      </p:sp>
      <p:sp>
        <p:nvSpPr>
          <p:cNvPr id="288" name="Google Shape;288;p2"/>
          <p:cNvSpPr/>
          <p:nvPr/>
        </p:nvSpPr>
        <p:spPr>
          <a:xfrm>
            <a:off x="3351253" y="4251182"/>
            <a:ext cx="601441" cy="51898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sz="2800" b="1" lang="en-US">
                <a:solidFill>
                  <a:schemeClr val="lt1"/>
                </a:solidFill>
                <a:latin typeface="Arial"/>
              </a:rPr>
              <a:t>5</a:t>
            </a:r>
            <a:endParaRPr/>
          </a:p>
        </p:txBody>
      </p:sp>
      <p:grpSp>
        <p:nvGrpSpPr>
          <p:cNvPr id="289" name="Google Shape;289;p2"/>
          <p:cNvGrpSpPr/>
          <p:nvPr/>
        </p:nvGrpSpPr>
        <p:grpSpPr>
          <a:xfrm>
            <a:off x="2990288" y="5161025"/>
            <a:ext cx="601441" cy="518984"/>
            <a:chOff x="3017183" y="5196885"/>
            <a:chExt cx="601441" cy="518984"/>
          </a:xfrm>
        </p:grpSpPr>
        <p:sp>
          <p:nvSpPr>
            <p:cNvPr id="290" name="Google Shape;290;p2"/>
            <p:cNvSpPr/>
            <p:nvPr/>
          </p:nvSpPr>
          <p:spPr>
            <a:xfrm>
              <a:off x="3087274" y="5203203"/>
              <a:ext cx="512666" cy="512666"/>
            </a:xfrm>
            <a:prstGeom prst="ellipse">
              <a:avLst/>
            </a:prstGeom>
            <a:blipFill rotWithShape="1">
              <a:blip r:embed="rId3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3017183" y="5196885"/>
              <a:ext cx="601441" cy="51898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45700" lIns="91425" spcFirstLastPara="1" rIns="91425" wrap="square" tIns="45700">
              <a:noAutofit/>
            </a:bodyPr>
            <a:lstStyle/>
            <a:p>
              <a:pPr indent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Arial"/>
                <a:buNone/>
              </a:pPr>
              <a:r>
                <a:rPr sz="2800" b="1" lang="en-US">
                  <a:solidFill>
                    <a:schemeClr val="lt1"/>
                  </a:solidFill>
                  <a:latin typeface="Arial"/>
                </a:rPr>
                <a:t>6</a:t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"/>
          <p:cNvSpPr/>
          <p:nvPr/>
        </p:nvSpPr>
        <p:spPr>
          <a:xfrm>
            <a:off x="3652065" y="167939"/>
            <a:ext cx="3442089" cy="51898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"/>
              <a:buNone/>
            </a:pPr>
            <a:r>
              <a:rPr sz="2000" b="1" i="0" u="none" lang="en-US">
                <a:solidFill>
                  <a:srgbClr val="FFFFFF"/>
                </a:solidFill>
                <a:latin typeface="Roboto"/>
              </a:rPr>
              <a:t>Work Experience (6 years +)</a:t>
            </a:r>
            <a:endParaRPr/>
          </a:p>
        </p:txBody>
      </p:sp>
      <p:sp>
        <p:nvSpPr>
          <p:cNvPr id="298" name="Google Shape;298;p3"/>
          <p:cNvSpPr/>
          <p:nvPr/>
        </p:nvSpPr>
        <p:spPr>
          <a:xfrm>
            <a:off x="8148352" y="559912"/>
            <a:ext cx="4617367" cy="51898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"/>
              <a:buNone/>
            </a:pPr>
            <a:r>
              <a:rPr sz="2000" b="1" lang="en-US">
                <a:solidFill>
                  <a:srgbClr val="FFFFFF"/>
                </a:solidFill>
                <a:latin typeface="Roboto"/>
              </a:rPr>
              <a:t>Skills</a:t>
            </a:r>
            <a:endParaRPr b="1" i="0" sz="2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9" name="Google Shape;299;p3"/>
          <p:cNvSpPr/>
          <p:nvPr/>
        </p:nvSpPr>
        <p:spPr>
          <a:xfrm>
            <a:off x="0" y="0"/>
            <a:ext cx="30988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0" name="Google Shape;300;p3"/>
          <p:cNvSpPr txBox="1"/>
          <p:nvPr>
            <p:ph type="title"/>
          </p:nvPr>
        </p:nvSpPr>
        <p:spPr>
          <a:xfrm>
            <a:off x="209281" y="2862849"/>
            <a:ext cx="2662458" cy="6849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</a:pPr>
            <a:br>
              <a:rPr b="1" lang="en-US"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sz="1400" b="1" lang="en-US">
                <a:solidFill>
                  <a:schemeClr val="lt1"/>
                </a:solidFill>
                <a:latin typeface="Roboto"/>
              </a:rPr>
              <a:t>Paul Dai, Senior Data Analyst</a:t>
            </a:r>
            <a:r>
              <a:rPr sz="1400" b="1" lang="en-US">
                <a:solidFill>
                  <a:schemeClr val="lt1"/>
                </a:solidFill>
                <a:latin typeface="Roboto"/>
              </a:rPr>
              <a:t>Sr. Data Analyst</a:t>
            </a:r>
            <a:endParaRPr/>
          </a:p>
        </p:txBody>
      </p:sp>
      <p:sp>
        <p:nvSpPr>
          <p:cNvPr id="301" name="Google Shape;301;p3"/>
          <p:cNvSpPr/>
          <p:nvPr/>
        </p:nvSpPr>
        <p:spPr>
          <a:xfrm flipH="1" rot="10800000">
            <a:off x="-1" y="2"/>
            <a:ext cx="3098800" cy="2336798"/>
          </a:xfrm>
          <a:prstGeom prst="triangle">
            <a:avLst>
              <a:gd fmla="val 100000" name="adj"/>
            </a:avLst>
          </a:prstGeom>
          <a:solidFill>
            <a:srgbClr val="6C572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2" name="Google Shape;302;p3"/>
          <p:cNvSpPr/>
          <p:nvPr/>
        </p:nvSpPr>
        <p:spPr>
          <a:xfrm>
            <a:off x="-17780" y="0"/>
            <a:ext cx="3116580" cy="2336800"/>
          </a:xfrm>
          <a:custGeom>
            <a:rect b="b" l="l" r="r" t="t"/>
            <a:pathLst>
              <a:path extrusionOk="0" h="2336800" w="3116580">
                <a:moveTo>
                  <a:pt x="7620" y="0"/>
                </a:moveTo>
                <a:lnTo>
                  <a:pt x="0" y="637540"/>
                </a:lnTo>
                <a:lnTo>
                  <a:pt x="3116580" y="2336800"/>
                </a:lnTo>
                <a:lnTo>
                  <a:pt x="762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03" name="Google Shape;303;p3"/>
          <p:cNvPicPr preferRelativeResize="0"/>
          <p:nvPr/>
        </p:nvPicPr>
        <p:blipFill rotWithShape="1">
          <a:blip r:embed="rId3">
            <a:alphaModFix/>
          </a:blip>
          <a:srcRect b="68098" l="34203" r="34582" t="5117"/>
          <a:stretch/>
        </p:blipFill>
        <p:spPr>
          <a:xfrm>
            <a:off x="487680" y="-4"/>
            <a:ext cx="2075632" cy="2672080"/>
          </a:xfrm>
          <a:prstGeom prst="round2SameRect">
            <a:avLst>
              <a:gd fmla="val 0" name="adj1"/>
              <a:gd fmla="val 50000" name="adj2"/>
            </a:avLst>
          </a:prstGeom>
          <a:noFill/>
          <a:ln>
            <a:noFill/>
          </a:ln>
        </p:spPr>
      </p:pic>
      <p:sp>
        <p:nvSpPr>
          <p:cNvPr id="304" name="Google Shape;304;p3"/>
          <p:cNvSpPr txBox="1"/>
          <p:nvPr/>
        </p:nvSpPr>
        <p:spPr>
          <a:xfrm>
            <a:off x="194267" y="3601371"/>
            <a:ext cx="2662458" cy="2686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</a:pPr>
            <a:r>
              <a:rPr sz="1400" b="0" i="0" lang="en-US">
                <a:solidFill>
                  <a:schemeClr val="lt1"/>
                </a:solidFill>
                <a:latin typeface="Roboto"/>
              </a:rPr>
              <a:t>Name:</a:t>
            </a:r>
            <a:endParaRPr b="0" i="0" sz="1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5" name="Google Shape;305;p3"/>
          <p:cNvSpPr txBox="1"/>
          <p:nvPr/>
        </p:nvSpPr>
        <p:spPr>
          <a:xfrm>
            <a:off x="194267" y="3723290"/>
            <a:ext cx="2662458" cy="9401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oboto"/>
              <a:buNone/>
            </a:pPr>
            <a:r>
              <a:rPr sz="3600" b="1" i="0" lang="en-US">
                <a:solidFill>
                  <a:schemeClr val="lt1"/>
                </a:solidFill>
                <a:latin typeface="Roboto"/>
              </a:rPr>
              <a:t>Paul Tai</a:t>
            </a:r>
            <a:endParaRPr b="1" i="0" sz="3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06" name="Google Shape;306;p3"/>
          <p:cNvCxnSpPr/>
          <p:nvPr/>
        </p:nvCxnSpPr>
        <p:spPr>
          <a:xfrm>
            <a:off x="365760" y="4549140"/>
            <a:ext cx="229362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307" name="Google Shape;307;p3"/>
          <p:cNvGrpSpPr/>
          <p:nvPr/>
        </p:nvGrpSpPr>
        <p:grpSpPr>
          <a:xfrm>
            <a:off x="203156" y="4829692"/>
            <a:ext cx="2677473" cy="660743"/>
            <a:chOff x="203156" y="4829692"/>
            <a:chExt cx="2677473" cy="660743"/>
          </a:xfrm>
        </p:grpSpPr>
        <p:sp>
          <p:nvSpPr>
            <p:cNvPr id="308" name="Google Shape;308;p3"/>
            <p:cNvSpPr txBox="1"/>
            <p:nvPr/>
          </p:nvSpPr>
          <p:spPr>
            <a:xfrm>
              <a:off x="203156" y="4829692"/>
              <a:ext cx="2662458" cy="35814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rmAutofit/>
            </a:bodyPr>
            <a:lstStyle/>
            <a:p>
              <a:pPr indent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Roboto"/>
                <a:buNone/>
              </a:pPr>
              <a:r>
                <a:rPr sz="1400" b="0" i="0" lang="en-US">
                  <a:solidFill>
                    <a:schemeClr val="lt1"/>
                  </a:solidFill>
                  <a:latin typeface="Roboto"/>
                </a:rPr>
                <a:t>Position applied for:</a:t>
              </a:r>
              <a:endParaRPr b="0" i="0"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09" name="Google Shape;309;p3"/>
            <p:cNvSpPr txBox="1"/>
            <p:nvPr/>
          </p:nvSpPr>
          <p:spPr>
            <a:xfrm>
              <a:off x="218171" y="5132294"/>
              <a:ext cx="2662458" cy="35814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rmAutofit/>
            </a:bodyPr>
            <a:lstStyle/>
            <a:p>
              <a:pPr indent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Roboto"/>
                <a:buNone/>
              </a:pPr>
              <a:r>
                <a:rPr sz="1400" b="1" i="0" lang="en-US">
                  <a:solidFill>
                    <a:schemeClr val="lt1"/>
                  </a:solidFill>
                  <a:latin typeface="Roboto"/>
                </a:rPr>
                <a:t>Data Scientist</a:t>
              </a:r>
              <a:endParaRPr b="1" i="0"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10" name="Google Shape;310;p3"/>
          <p:cNvGrpSpPr/>
          <p:nvPr/>
        </p:nvGrpSpPr>
        <p:grpSpPr>
          <a:xfrm>
            <a:off x="3413957" y="1889478"/>
            <a:ext cx="4617367" cy="2081403"/>
            <a:chOff x="3413957" y="766879"/>
            <a:chExt cx="4617367" cy="2081403"/>
          </a:xfrm>
        </p:grpSpPr>
        <p:sp>
          <p:nvSpPr>
            <p:cNvPr id="311" name="Google Shape;311;p3"/>
            <p:cNvSpPr/>
            <p:nvPr/>
          </p:nvSpPr>
          <p:spPr>
            <a:xfrm>
              <a:off x="3413957" y="766879"/>
              <a:ext cx="4617367" cy="71669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br>
                <a:rPr b="1" lang="en-US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r>
                <a:rPr sz="1600" b="1" lang="en-US">
                  <a:solidFill>
                    <a:srgbClr val="FFFFFF"/>
                  </a:solidFill>
                  <a:latin typeface="Roboto"/>
                </a:rPr>
                <a:t>KPMG Digital Transformation Consulting</a:t>
              </a:r>
              <a:r>
                <a:rPr sz="1600" b="1" lang="en-US">
                  <a:solidFill>
                    <a:srgbClr val="FFFFFF"/>
                  </a:solidFill>
                  <a:latin typeface="Roboto"/>
                </a:rPr>
                <a:t>Assistant Manager</a:t>
              </a:r>
              <a:endParaRPr b="1" i="0" sz="1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312" name="Google Shape;312;p3"/>
            <p:cNvCxnSpPr/>
            <p:nvPr/>
          </p:nvCxnSpPr>
          <p:spPr>
            <a:xfrm>
              <a:off x="3516071" y="1321726"/>
              <a:ext cx="2385753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313" name="Google Shape;313;p3"/>
            <p:cNvSpPr txBox="1"/>
            <p:nvPr/>
          </p:nvSpPr>
          <p:spPr>
            <a:xfrm>
              <a:off x="5622116" y="1168400"/>
              <a:ext cx="1519535" cy="31908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rmAutofit/>
            </a:bodyPr>
            <a:lstStyle/>
            <a:p>
              <a:pPr indent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Roboto"/>
                <a:buNone/>
              </a:pPr>
              <a:r>
                <a:rPr sz="1400" b="0" i="0" lang="en-US">
                  <a:solidFill>
                    <a:schemeClr val="lt1"/>
                  </a:solidFill>
                  <a:latin typeface="Roboto"/>
                </a:rPr>
                <a:t>2020-2023</a:t>
              </a:r>
              <a:endParaRPr/>
            </a:p>
          </p:txBody>
        </p:sp>
        <p:sp>
          <p:nvSpPr>
            <p:cNvPr id="314" name="Google Shape;314;p3"/>
            <p:cNvSpPr/>
            <p:nvPr/>
          </p:nvSpPr>
          <p:spPr>
            <a:xfrm>
              <a:off x="3463021" y="1442093"/>
              <a:ext cx="4282870" cy="140618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-285750" marL="28575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CAC3C3"/>
                </a:buClr>
                <a:buSzPts val="1400"/>
                <a:buFont typeface="Arial"/>
                <a:buChar char="•"/>
              </a:pPr>
              <a:r>
                <a:rPr sz="1400" lang="en-US">
                  <a:solidFill>
                    <a:srgbClr val="CAC3C3"/>
                  </a:solidFill>
                  <a:latin typeface="Roboto"/>
                </a:rPr>
                <a:t>The leader is responsible for the development and execution of the digital transformation project for a Fortune 500 company.</a:t>
              </a:r>
              <a:endParaRPr/>
            </a:p>
            <a:p>
              <a:pPr indent="-285750" marL="28575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CAC3C3"/>
                </a:buClr>
                <a:buSzPts val="1400"/>
                <a:buFont typeface="Arial"/>
                <a:buChar char="•"/>
              </a:pPr>
              <a:r>
                <a:rPr sz="1400" lang="en-US">
                  <a:solidFill>
                    <a:srgbClr val="CAC3C3"/>
                  </a:solidFill>
                  <a:latin typeface="Roboto"/>
                </a:rPr>
                <a:t>Apply character grouping and data analysis to various projects to provide execution reports.</a:t>
              </a:r>
              <a:endParaRPr/>
            </a:p>
          </p:txBody>
        </p:sp>
      </p:grpSp>
      <p:grpSp>
        <p:nvGrpSpPr>
          <p:cNvPr id="315" name="Google Shape;315;p3"/>
          <p:cNvGrpSpPr/>
          <p:nvPr/>
        </p:nvGrpSpPr>
        <p:grpSpPr>
          <a:xfrm>
            <a:off x="3456176" y="5458726"/>
            <a:ext cx="4617367" cy="1264597"/>
            <a:chOff x="3413957" y="766879"/>
            <a:chExt cx="4617367" cy="1264597"/>
          </a:xfrm>
        </p:grpSpPr>
        <p:sp>
          <p:nvSpPr>
            <p:cNvPr id="316" name="Google Shape;316;p3"/>
            <p:cNvSpPr/>
            <p:nvPr/>
          </p:nvSpPr>
          <p:spPr>
            <a:xfrm>
              <a:off x="3413957" y="766879"/>
              <a:ext cx="4617367" cy="71669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br>
                <a:rPr b="1" lang="en-US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r>
                <a:rPr sz="1600" b="1" lang="en-US">
                  <a:solidFill>
                    <a:srgbClr val="FFFFFF"/>
                  </a:solidFill>
                  <a:latin typeface="Roboto"/>
                </a:rPr>
                <a:t>KMC Chain IND. CO., LTD</a:t>
              </a:r>
              <a:r>
                <a:rPr sz="1600" b="1" lang="en-US">
                  <a:solidFill>
                    <a:schemeClr val="lt1"/>
                  </a:solidFill>
                  <a:latin typeface="Roboto"/>
                </a:rPr>
                <a:t>(Shenzhen)</a:t>
              </a:r>
              <a:r>
                <a:rPr sz="1600" b="1" lang="en-US">
                  <a:solidFill>
                    <a:srgbClr val="FFFFFF"/>
                  </a:solidFill>
                  <a:latin typeface="Roboto"/>
                </a:rPr>
                <a:t>Administrative Assistant</a:t>
              </a:r>
              <a:endParaRPr b="1" i="0" sz="1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317" name="Google Shape;317;p3"/>
            <p:cNvCxnSpPr/>
            <p:nvPr/>
          </p:nvCxnSpPr>
          <p:spPr>
            <a:xfrm>
              <a:off x="3518131" y="1321726"/>
              <a:ext cx="2385753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318" name="Google Shape;318;p3"/>
            <p:cNvSpPr txBox="1"/>
            <p:nvPr/>
          </p:nvSpPr>
          <p:spPr>
            <a:xfrm>
              <a:off x="5420976" y="1168400"/>
              <a:ext cx="1519535" cy="31908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rmAutofit/>
            </a:bodyPr>
            <a:lstStyle/>
            <a:p>
              <a:pPr indent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Roboto"/>
                <a:buNone/>
              </a:pPr>
              <a:r>
                <a:rPr sz="1400" b="0" i="0" lang="en-US">
                  <a:solidFill>
                    <a:schemeClr val="lt1"/>
                  </a:solidFill>
                  <a:latin typeface="Roboto"/>
                </a:rPr>
                <a:t>2017</a:t>
              </a:r>
              <a:endParaRPr/>
            </a:p>
          </p:txBody>
        </p:sp>
        <p:sp>
          <p:nvSpPr>
            <p:cNvPr id="319" name="Google Shape;319;p3"/>
            <p:cNvSpPr/>
            <p:nvPr/>
          </p:nvSpPr>
          <p:spPr>
            <a:xfrm>
              <a:off x="3469556" y="1442094"/>
              <a:ext cx="4236341" cy="58938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-285750" marL="28575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CAC3C3"/>
                </a:buClr>
                <a:buSzPts val="1400"/>
                <a:buFont typeface="Arial"/>
                <a:buChar char="•"/>
              </a:pPr>
              <a:r>
                <a:rPr sz="1400" b="0" i="0" u="none" lang="en-US">
                  <a:solidFill>
                    <a:srgbClr val="CAC3C3"/>
                  </a:solidFill>
                  <a:latin typeface="Roboto"/>
                </a:rPr>
                <a:t>Established a cross-functional department report to monitor progress performance.</a:t>
              </a:r>
              <a:endParaRPr/>
            </a:p>
          </p:txBody>
        </p:sp>
      </p:grpSp>
      <p:grpSp>
        <p:nvGrpSpPr>
          <p:cNvPr id="320" name="Google Shape;320;p3"/>
          <p:cNvGrpSpPr/>
          <p:nvPr/>
        </p:nvGrpSpPr>
        <p:grpSpPr>
          <a:xfrm>
            <a:off x="8697771" y="878614"/>
            <a:ext cx="3088797" cy="2315854"/>
            <a:chOff x="9278640" y="1116681"/>
            <a:chExt cx="3088797" cy="2315854"/>
          </a:xfrm>
        </p:grpSpPr>
        <p:sp>
          <p:nvSpPr>
            <p:cNvPr id="321" name="Google Shape;321;p3"/>
            <p:cNvSpPr/>
            <p:nvPr/>
          </p:nvSpPr>
          <p:spPr>
            <a:xfrm>
              <a:off x="9406700" y="1116681"/>
              <a:ext cx="1825507" cy="1825507"/>
            </a:xfrm>
            <a:prstGeom prst="ellipse">
              <a:avLst/>
            </a:prstGeom>
            <a:solidFill>
              <a:srgbClr val="C4982D">
                <a:alpha val="4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22" name="Google Shape;322;p3"/>
            <p:cNvSpPr/>
            <p:nvPr/>
          </p:nvSpPr>
          <p:spPr>
            <a:xfrm>
              <a:off x="10550580" y="1198585"/>
              <a:ext cx="1073296" cy="1073296"/>
            </a:xfrm>
            <a:prstGeom prst="ellipse">
              <a:avLst/>
            </a:prstGeom>
            <a:solidFill>
              <a:srgbClr val="C4982D">
                <a:alpha val="6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23" name="Google Shape;323;p3"/>
            <p:cNvSpPr/>
            <p:nvPr/>
          </p:nvSpPr>
          <p:spPr>
            <a:xfrm>
              <a:off x="11232207" y="2008490"/>
              <a:ext cx="754213" cy="754213"/>
            </a:xfrm>
            <a:prstGeom prst="ellipse">
              <a:avLst/>
            </a:prstGeom>
            <a:solidFill>
              <a:srgbClr val="C4982D">
                <a:alpha val="6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24" name="Google Shape;324;p3"/>
            <p:cNvSpPr/>
            <p:nvPr/>
          </p:nvSpPr>
          <p:spPr>
            <a:xfrm>
              <a:off x="9442815" y="2303076"/>
              <a:ext cx="1129459" cy="1129459"/>
            </a:xfrm>
            <a:prstGeom prst="ellipse">
              <a:avLst/>
            </a:prstGeom>
            <a:solidFill>
              <a:srgbClr val="C4982D">
                <a:alpha val="6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25" name="Google Shape;325;p3"/>
            <p:cNvSpPr/>
            <p:nvPr/>
          </p:nvSpPr>
          <p:spPr>
            <a:xfrm>
              <a:off x="10271716" y="2011655"/>
              <a:ext cx="1387078" cy="1387078"/>
            </a:xfrm>
            <a:prstGeom prst="ellipse">
              <a:avLst/>
            </a:prstGeom>
            <a:solidFill>
              <a:srgbClr val="C4982D">
                <a:alpha val="6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26" name="Google Shape;326;p3"/>
            <p:cNvSpPr/>
            <p:nvPr/>
          </p:nvSpPr>
          <p:spPr>
            <a:xfrm>
              <a:off x="9516171" y="1525421"/>
              <a:ext cx="1166444" cy="67705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Roboto"/>
                <a:buNone/>
              </a:pPr>
              <a:r>
                <a:rPr sz="1200" b="0" i="0" u="none" lang="en-US">
                  <a:solidFill>
                    <a:schemeClr val="lt1"/>
                  </a:solidFill>
                  <a:latin typeface="Roboto"/>
                </a:rPr>
                <a:t>Automation Report (VBA)</a:t>
              </a:r>
              <a:endParaRPr/>
            </a:p>
          </p:txBody>
        </p:sp>
        <p:sp>
          <p:nvSpPr>
            <p:cNvPr id="327" name="Google Shape;327;p3"/>
            <p:cNvSpPr/>
            <p:nvPr/>
          </p:nvSpPr>
          <p:spPr>
            <a:xfrm>
              <a:off x="11200993" y="2186550"/>
              <a:ext cx="1166444" cy="28374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Roboto"/>
                <a:buNone/>
              </a:pPr>
              <a:r>
                <a:rPr sz="1200" b="0" i="0" u="none" lang="en-US">
                  <a:solidFill>
                    <a:schemeClr val="lt1"/>
                  </a:solidFill>
                  <a:latin typeface="Roboto"/>
                </a:rPr>
                <a:t>ML</a:t>
              </a:r>
              <a:endParaRPr/>
            </a:p>
          </p:txBody>
        </p:sp>
        <p:sp>
          <p:nvSpPr>
            <p:cNvPr id="328" name="Google Shape;328;p3"/>
            <p:cNvSpPr/>
            <p:nvPr/>
          </p:nvSpPr>
          <p:spPr>
            <a:xfrm>
              <a:off x="9278640" y="2620156"/>
              <a:ext cx="1387078" cy="61008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Roboto"/>
                <a:buNone/>
              </a:pPr>
              <a:br>
                <a:rPr b="0" i="0" lang="en-US" sz="12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r>
                <a:rPr sz="1200" b="0" i="0" u="none" lang="en-US">
                  <a:solidFill>
                    <a:schemeClr val="lt1"/>
                  </a:solidFill>
                  <a:latin typeface="Roboto"/>
                </a:rPr>
                <a:t>Data</a:t>
              </a:r>
              <a:r>
                <a:rPr sz="1200" b="0" i="0" u="none" lang="en-US">
                  <a:solidFill>
                    <a:schemeClr val="lt1"/>
                  </a:solidFill>
                  <a:latin typeface="Roboto"/>
                </a:rPr>
                <a:t>Visualization</a:t>
              </a:r>
              <a:endParaRPr/>
            </a:p>
          </p:txBody>
        </p:sp>
        <p:sp>
          <p:nvSpPr>
            <p:cNvPr id="329" name="Google Shape;329;p3"/>
            <p:cNvSpPr/>
            <p:nvPr/>
          </p:nvSpPr>
          <p:spPr>
            <a:xfrm>
              <a:off x="10550580" y="1434992"/>
              <a:ext cx="1166444" cy="28374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Roboto"/>
                <a:buNone/>
              </a:pPr>
              <a:r>
                <a:rPr sz="1200" lang="en-US">
                  <a:solidFill>
                    <a:schemeClr val="lt1"/>
                  </a:solidFill>
                  <a:latin typeface="Roboto"/>
                </a:rPr>
                <a:t>Databases and SQL</a:t>
              </a:r>
              <a:endPara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30" name="Google Shape;330;p3"/>
            <p:cNvSpPr/>
            <p:nvPr/>
          </p:nvSpPr>
          <p:spPr>
            <a:xfrm>
              <a:off x="10345243" y="2407546"/>
              <a:ext cx="1387078" cy="7812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Roboto"/>
                <a:buNone/>
              </a:pPr>
              <a:br>
                <a:rPr b="0" i="0" lang="en-US" sz="12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r>
                <a:rPr sz="1200" b="0" i="0" u="none" lang="en-US">
                  <a:solidFill>
                    <a:schemeClr val="lt1"/>
                  </a:solidFill>
                  <a:latin typeface="Roboto"/>
                </a:rPr>
                <a:t>Data</a:t>
              </a:r>
              <a:r>
                <a:rPr sz="1200" b="0" i="0" u="none" lang="en-US">
                  <a:solidFill>
                    <a:schemeClr val="lt1"/>
                  </a:solidFill>
                  <a:latin typeface="Roboto"/>
                </a:rPr>
                <a:t>Analysis</a:t>
              </a:r>
              <a:endParaRPr/>
            </a:p>
          </p:txBody>
        </p:sp>
      </p:grpSp>
      <p:grpSp>
        <p:nvGrpSpPr>
          <p:cNvPr id="331" name="Google Shape;331;p3"/>
          <p:cNvGrpSpPr/>
          <p:nvPr/>
        </p:nvGrpSpPr>
        <p:grpSpPr>
          <a:xfrm>
            <a:off x="8060100" y="5025246"/>
            <a:ext cx="4938701" cy="1698076"/>
            <a:chOff x="7818053" y="5025246"/>
            <a:chExt cx="4938701" cy="1698076"/>
          </a:xfrm>
        </p:grpSpPr>
        <p:pic>
          <p:nvPicPr>
            <p:cNvPr id="332" name="Google Shape;332;p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818053" y="5193931"/>
              <a:ext cx="314619" cy="31461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33" name="Google Shape;333;p3"/>
            <p:cNvSpPr/>
            <p:nvPr/>
          </p:nvSpPr>
          <p:spPr>
            <a:xfrm>
              <a:off x="9996106" y="5934741"/>
              <a:ext cx="22524" cy="17207"/>
            </a:xfrm>
            <a:custGeom>
              <a:rect b="b" l="l" r="r" t="t"/>
              <a:pathLst>
                <a:path extrusionOk="0" h="17207" w="22524">
                  <a:moveTo>
                    <a:pt x="0" y="0"/>
                  </a:moveTo>
                  <a:lnTo>
                    <a:pt x="17207" y="0"/>
                  </a:lnTo>
                  <a:lnTo>
                    <a:pt x="22524" y="172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34" name="Google Shape;334;p3"/>
            <p:cNvSpPr/>
            <p:nvPr/>
          </p:nvSpPr>
          <p:spPr>
            <a:xfrm>
              <a:off x="8139387" y="5025246"/>
              <a:ext cx="4617367" cy="51898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45700" lIns="91425" spcFirstLastPara="1" rIns="91425" wrap="square" tIns="45700">
              <a:noAutofit/>
            </a:bodyPr>
            <a:lstStyle/>
            <a:p>
              <a:pPr indent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000"/>
                <a:buFont typeface="Roboto"/>
                <a:buNone/>
              </a:pPr>
              <a:r>
                <a:rPr sz="2000" b="1" lang="en-US">
                  <a:solidFill>
                    <a:srgbClr val="FFFFFF"/>
                  </a:solidFill>
                  <a:latin typeface="Roboto"/>
                </a:rPr>
                <a:t>Education</a:t>
              </a:r>
              <a:endParaRPr b="1" i="0" sz="20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35" name="Google Shape;335;p3"/>
            <p:cNvSpPr/>
            <p:nvPr/>
          </p:nvSpPr>
          <p:spPr>
            <a:xfrm>
              <a:off x="8116527" y="5492691"/>
              <a:ext cx="3994561" cy="12306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-285750" marL="28575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CAC3C3"/>
                </a:buClr>
                <a:buSzPts val="1400"/>
                <a:buFont typeface="Arial"/>
                <a:buChar char="•"/>
              </a:pPr>
              <a:r>
                <a:rPr sz="1400" lang="en-US">
                  <a:solidFill>
                    <a:srgbClr val="CAC3C3"/>
                  </a:solidFill>
                  <a:latin typeface="Roboto"/>
                </a:rPr>
                <a:t>2014-2017</a:t>
              </a:r>
              <a:endParaRPr/>
            </a:p>
            <a:p>
              <a:pPr indent="0" lvl="1" marL="45720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sz="1400" b="0" i="0" u="none" lang="en-US">
                  <a:solidFill>
                    <a:srgbClr val="CAC3C3"/>
                  </a:solidFill>
                  <a:latin typeface="Roboto"/>
                </a:rPr>
                <a:t>National Taiwan Normal University MBA</a:t>
              </a:r>
              <a:endParaRPr/>
            </a:p>
            <a:p>
              <a:pPr indent="-285750" marL="28575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CAC3C3"/>
                </a:buClr>
                <a:buSzPts val="1400"/>
                <a:buFont typeface="Arial"/>
                <a:buChar char="•"/>
              </a:pPr>
              <a:br>
                <a:rPr lang="en-US" sz="1400">
                  <a:solidFill>
                    <a:srgbClr val="CAC3C3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br>
                <a:rPr lang="en-US" sz="1400">
                  <a:solidFill>
                    <a:srgbClr val="CAC3C3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r>
                <a:rPr sz="1400" lang="en-US">
                  <a:solidFill>
                    <a:srgbClr val="CAC3C3"/>
                  </a:solidFill>
                  <a:latin typeface="Roboto"/>
                </a:rPr>
                <a:t>2010-2014</a:t>
              </a:r>
              <a:r>
                <a:rPr sz="1400" lang="en-US">
                  <a:solidFill>
                    <a:srgbClr val="CAC3C3"/>
                  </a:solidFill>
                  <a:latin typeface="Roboto"/>
                </a:rPr>
                <a:t>Department of Human Resource Management, National Taiwan Normal University</a:t>
              </a:r>
              <a:r>
                <a:rPr sz="1400" lang="en-US">
                  <a:solidFill>
                    <a:srgbClr val="CAC3C3"/>
                  </a:solidFill>
                  <a:latin typeface="Roboto"/>
                </a:rPr>
                <a:t>Taiwan Normal University</a:t>
              </a:r>
              <a:endParaRPr sz="1400">
                <a:solidFill>
                  <a:srgbClr val="CAC3C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36" name="Google Shape;336;p3"/>
          <p:cNvSpPr txBox="1"/>
          <p:nvPr/>
        </p:nvSpPr>
        <p:spPr>
          <a:xfrm>
            <a:off x="218171" y="5683708"/>
            <a:ext cx="2662458" cy="35814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</a:pPr>
            <a:r>
              <a:rPr sz="1400" b="0" i="0" lang="en-US">
                <a:solidFill>
                  <a:schemeClr val="lt1"/>
                </a:solidFill>
                <a:latin typeface="Roboto"/>
              </a:rPr>
              <a:t>Contact Information:</a:t>
            </a:r>
            <a:endParaRPr b="0" i="0" sz="1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37" name="Google Shape;337;p3"/>
          <p:cNvGrpSpPr/>
          <p:nvPr/>
        </p:nvGrpSpPr>
        <p:grpSpPr>
          <a:xfrm>
            <a:off x="320896" y="5951386"/>
            <a:ext cx="2440923" cy="358141"/>
            <a:chOff x="548791" y="5591860"/>
            <a:chExt cx="2440923" cy="358141"/>
          </a:xfrm>
        </p:grpSpPr>
        <p:sp>
          <p:nvSpPr>
            <p:cNvPr id="338" name="Google Shape;338;p3"/>
            <p:cNvSpPr/>
            <p:nvPr/>
          </p:nvSpPr>
          <p:spPr>
            <a:xfrm rot="551848">
              <a:off x="564877" y="5649402"/>
              <a:ext cx="215832" cy="218635"/>
            </a:xfrm>
            <a:custGeom>
              <a:rect b="b" l="l" r="r" t="t"/>
              <a:pathLst>
                <a:path extrusionOk="0" h="522131" w="515437">
                  <a:moveTo>
                    <a:pt x="140691" y="0"/>
                  </a:moveTo>
                  <a:lnTo>
                    <a:pt x="194243" y="147268"/>
                  </a:lnTo>
                  <a:lnTo>
                    <a:pt x="147385" y="187432"/>
                  </a:lnTo>
                  <a:cubicBezTo>
                    <a:pt x="147385" y="187432"/>
                    <a:pt x="127303" y="200820"/>
                    <a:pt x="140691" y="227596"/>
                  </a:cubicBezTo>
                  <a:cubicBezTo>
                    <a:pt x="154079" y="254372"/>
                    <a:pt x="262723" y="375332"/>
                    <a:pt x="301347" y="388252"/>
                  </a:cubicBezTo>
                  <a:cubicBezTo>
                    <a:pt x="321429" y="394946"/>
                    <a:pt x="334817" y="374864"/>
                    <a:pt x="334817" y="374864"/>
                  </a:cubicBezTo>
                  <a:lnTo>
                    <a:pt x="374981" y="328006"/>
                  </a:lnTo>
                  <a:lnTo>
                    <a:pt x="515555" y="381558"/>
                  </a:lnTo>
                  <a:cubicBezTo>
                    <a:pt x="517429" y="419279"/>
                    <a:pt x="502769" y="455948"/>
                    <a:pt x="475391" y="481968"/>
                  </a:cubicBezTo>
                  <a:cubicBezTo>
                    <a:pt x="421437" y="535921"/>
                    <a:pt x="348205" y="568990"/>
                    <a:pt x="133997" y="374864"/>
                  </a:cubicBezTo>
                  <a:cubicBezTo>
                    <a:pt x="-76931" y="183683"/>
                    <a:pt x="16651" y="63794"/>
                    <a:pt x="46975" y="33470"/>
                  </a:cubicBezTo>
                  <a:cubicBezTo>
                    <a:pt x="80445" y="0"/>
                    <a:pt x="140691" y="0"/>
                    <a:pt x="1406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" name="Google Shape;339;p3"/>
            <p:cNvSpPr txBox="1"/>
            <p:nvPr/>
          </p:nvSpPr>
          <p:spPr>
            <a:xfrm>
              <a:off x="690569" y="5591860"/>
              <a:ext cx="2299145" cy="35814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rmAutofit/>
            </a:bodyPr>
            <a:lstStyle/>
            <a:p>
              <a:pPr indent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ct val="100000"/>
                <a:buFont typeface="Roboto"/>
                <a:buNone/>
              </a:pPr>
              <a:r>
                <a:rPr sz="1400" b="1" i="0" lang="en-US">
                  <a:solidFill>
                    <a:schemeClr val="lt1"/>
                  </a:solidFill>
                  <a:latin typeface="Roboto"/>
                </a:rPr>
                <a:t>Mobile: +81-80-6080-5242</a:t>
              </a:r>
              <a:endParaRPr b="1" i="0"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40" name="Google Shape;340;p3"/>
          <p:cNvGrpSpPr/>
          <p:nvPr/>
        </p:nvGrpSpPr>
        <p:grpSpPr>
          <a:xfrm>
            <a:off x="320896" y="6326916"/>
            <a:ext cx="2856805" cy="358141"/>
            <a:chOff x="320896" y="5967390"/>
            <a:chExt cx="2856805" cy="358141"/>
          </a:xfrm>
        </p:grpSpPr>
        <p:sp>
          <p:nvSpPr>
            <p:cNvPr id="341" name="Google Shape;341;p3"/>
            <p:cNvSpPr/>
            <p:nvPr/>
          </p:nvSpPr>
          <p:spPr>
            <a:xfrm>
              <a:off x="320896" y="6062348"/>
              <a:ext cx="232454" cy="168224"/>
            </a:xfrm>
            <a:custGeom>
              <a:rect b="b" l="l" r="r" t="t"/>
              <a:pathLst>
                <a:path extrusionOk="0" h="408008" w="563793">
                  <a:moveTo>
                    <a:pt x="535455" y="0"/>
                  </a:moveTo>
                  <a:lnTo>
                    <a:pt x="35607" y="0"/>
                  </a:lnTo>
                  <a:lnTo>
                    <a:pt x="20771" y="2967"/>
                  </a:lnTo>
                  <a:lnTo>
                    <a:pt x="11869" y="12018"/>
                  </a:lnTo>
                  <a:lnTo>
                    <a:pt x="2968" y="20994"/>
                  </a:lnTo>
                  <a:lnTo>
                    <a:pt x="0" y="35831"/>
                  </a:lnTo>
                  <a:lnTo>
                    <a:pt x="0" y="372178"/>
                  </a:lnTo>
                  <a:lnTo>
                    <a:pt x="0" y="372178"/>
                  </a:lnTo>
                  <a:lnTo>
                    <a:pt x="2968" y="387015"/>
                  </a:lnTo>
                  <a:lnTo>
                    <a:pt x="11869" y="395991"/>
                  </a:lnTo>
                  <a:lnTo>
                    <a:pt x="20771" y="405041"/>
                  </a:lnTo>
                  <a:lnTo>
                    <a:pt x="35607" y="408009"/>
                  </a:lnTo>
                  <a:lnTo>
                    <a:pt x="535455" y="408009"/>
                  </a:lnTo>
                  <a:lnTo>
                    <a:pt x="550292" y="405041"/>
                  </a:lnTo>
                  <a:lnTo>
                    <a:pt x="559194" y="395991"/>
                  </a:lnTo>
                  <a:lnTo>
                    <a:pt x="568096" y="387015"/>
                  </a:lnTo>
                  <a:lnTo>
                    <a:pt x="571064" y="372178"/>
                  </a:lnTo>
                  <a:lnTo>
                    <a:pt x="571064" y="36053"/>
                  </a:lnTo>
                  <a:lnTo>
                    <a:pt x="571064" y="36053"/>
                  </a:lnTo>
                  <a:lnTo>
                    <a:pt x="568096" y="21216"/>
                  </a:lnTo>
                  <a:lnTo>
                    <a:pt x="559194" y="12240"/>
                  </a:lnTo>
                  <a:lnTo>
                    <a:pt x="550292" y="3190"/>
                  </a:lnTo>
                  <a:lnTo>
                    <a:pt x="535455" y="223"/>
                  </a:lnTo>
                  <a:close/>
                  <a:moveTo>
                    <a:pt x="544432" y="45029"/>
                  </a:moveTo>
                  <a:lnTo>
                    <a:pt x="344730" y="243099"/>
                  </a:lnTo>
                  <a:lnTo>
                    <a:pt x="344730" y="243099"/>
                  </a:lnTo>
                  <a:lnTo>
                    <a:pt x="332861" y="252149"/>
                  </a:lnTo>
                  <a:lnTo>
                    <a:pt x="318024" y="261126"/>
                  </a:lnTo>
                  <a:lnTo>
                    <a:pt x="300220" y="264167"/>
                  </a:lnTo>
                  <a:lnTo>
                    <a:pt x="285383" y="267134"/>
                  </a:lnTo>
                  <a:lnTo>
                    <a:pt x="285383" y="267134"/>
                  </a:lnTo>
                  <a:lnTo>
                    <a:pt x="270547" y="264167"/>
                  </a:lnTo>
                  <a:lnTo>
                    <a:pt x="252668" y="261126"/>
                  </a:lnTo>
                  <a:lnTo>
                    <a:pt x="237831" y="252149"/>
                  </a:lnTo>
                  <a:lnTo>
                    <a:pt x="226037" y="243099"/>
                  </a:lnTo>
                  <a:lnTo>
                    <a:pt x="26706" y="44881"/>
                  </a:lnTo>
                  <a:lnTo>
                    <a:pt x="26706" y="44881"/>
                  </a:lnTo>
                  <a:lnTo>
                    <a:pt x="23738" y="41914"/>
                  </a:lnTo>
                  <a:lnTo>
                    <a:pt x="20697" y="35905"/>
                  </a:lnTo>
                  <a:lnTo>
                    <a:pt x="23738" y="29896"/>
                  </a:lnTo>
                  <a:lnTo>
                    <a:pt x="26706" y="26854"/>
                  </a:lnTo>
                  <a:lnTo>
                    <a:pt x="26706" y="26854"/>
                  </a:lnTo>
                  <a:lnTo>
                    <a:pt x="29673" y="23887"/>
                  </a:lnTo>
                  <a:lnTo>
                    <a:pt x="35607" y="20846"/>
                  </a:lnTo>
                  <a:lnTo>
                    <a:pt x="41543" y="23887"/>
                  </a:lnTo>
                  <a:lnTo>
                    <a:pt x="44510" y="26854"/>
                  </a:lnTo>
                  <a:lnTo>
                    <a:pt x="243915" y="222105"/>
                  </a:lnTo>
                  <a:lnTo>
                    <a:pt x="243915" y="222105"/>
                  </a:lnTo>
                  <a:lnTo>
                    <a:pt x="252817" y="228114"/>
                  </a:lnTo>
                  <a:lnTo>
                    <a:pt x="264686" y="234123"/>
                  </a:lnTo>
                  <a:lnTo>
                    <a:pt x="273663" y="237090"/>
                  </a:lnTo>
                  <a:lnTo>
                    <a:pt x="297475" y="237090"/>
                  </a:lnTo>
                  <a:lnTo>
                    <a:pt x="306377" y="234123"/>
                  </a:lnTo>
                  <a:lnTo>
                    <a:pt x="318247" y="228114"/>
                  </a:lnTo>
                  <a:lnTo>
                    <a:pt x="327223" y="222105"/>
                  </a:lnTo>
                  <a:lnTo>
                    <a:pt x="526554" y="26854"/>
                  </a:lnTo>
                  <a:lnTo>
                    <a:pt x="526554" y="26854"/>
                  </a:lnTo>
                  <a:lnTo>
                    <a:pt x="529521" y="23887"/>
                  </a:lnTo>
                  <a:lnTo>
                    <a:pt x="535455" y="20846"/>
                  </a:lnTo>
                  <a:lnTo>
                    <a:pt x="541390" y="23887"/>
                  </a:lnTo>
                  <a:lnTo>
                    <a:pt x="544432" y="26854"/>
                  </a:lnTo>
                  <a:lnTo>
                    <a:pt x="544432" y="26854"/>
                  </a:lnTo>
                  <a:lnTo>
                    <a:pt x="547399" y="29896"/>
                  </a:lnTo>
                  <a:lnTo>
                    <a:pt x="550366" y="35905"/>
                  </a:lnTo>
                  <a:lnTo>
                    <a:pt x="547399" y="41914"/>
                  </a:lnTo>
                  <a:lnTo>
                    <a:pt x="544432" y="4488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2" name="Google Shape;342;p3"/>
            <p:cNvSpPr txBox="1"/>
            <p:nvPr/>
          </p:nvSpPr>
          <p:spPr>
            <a:xfrm>
              <a:off x="515243" y="5967390"/>
              <a:ext cx="2662458" cy="35814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rmAutofit/>
            </a:bodyPr>
            <a:lstStyle/>
            <a:p>
              <a:pPr indent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300"/>
                <a:buFont typeface="Roboto"/>
                <a:buNone/>
              </a:pPr>
              <a:r>
                <a:rPr sz="1300" b="1" i="0" lang="en-US">
                  <a:solidFill>
                    <a:schemeClr val="lt1"/>
                  </a:solidFill>
                  <a:latin typeface="Roboto"/>
                </a:rPr>
                <a:t>Email: paul60209@gmail.com</a:t>
              </a:r>
              <a:endParaRPr b="1" i="0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43" name="Google Shape;343;p3"/>
          <p:cNvSpPr/>
          <p:nvPr/>
        </p:nvSpPr>
        <p:spPr>
          <a:xfrm>
            <a:off x="3355441" y="325994"/>
            <a:ext cx="287341" cy="287341"/>
          </a:xfrm>
          <a:custGeom>
            <a:rect b="b" l="l" r="r" t="t"/>
            <a:pathLst>
              <a:path extrusionOk="0" h="330200" w="330200">
                <a:moveTo>
                  <a:pt x="313690" y="49530"/>
                </a:moveTo>
                <a:lnTo>
                  <a:pt x="214630" y="49530"/>
                </a:lnTo>
                <a:lnTo>
                  <a:pt x="214630" y="16510"/>
                </a:lnTo>
                <a:cubicBezTo>
                  <a:pt x="214630" y="7392"/>
                  <a:pt x="207238" y="0"/>
                  <a:pt x="198120" y="0"/>
                </a:cubicBezTo>
                <a:lnTo>
                  <a:pt x="132080" y="0"/>
                </a:lnTo>
                <a:cubicBezTo>
                  <a:pt x="122962" y="0"/>
                  <a:pt x="115570" y="7392"/>
                  <a:pt x="115570" y="16510"/>
                </a:cubicBezTo>
                <a:lnTo>
                  <a:pt x="115570" y="49530"/>
                </a:lnTo>
                <a:lnTo>
                  <a:pt x="16510" y="49530"/>
                </a:lnTo>
                <a:cubicBezTo>
                  <a:pt x="7392" y="49530"/>
                  <a:pt x="0" y="56922"/>
                  <a:pt x="0" y="66040"/>
                </a:cubicBezTo>
                <a:lnTo>
                  <a:pt x="0" y="313690"/>
                </a:lnTo>
                <a:cubicBezTo>
                  <a:pt x="0" y="322808"/>
                  <a:pt x="7392" y="330200"/>
                  <a:pt x="16510" y="330200"/>
                </a:cubicBezTo>
                <a:lnTo>
                  <a:pt x="313690" y="330200"/>
                </a:lnTo>
                <a:cubicBezTo>
                  <a:pt x="322808" y="330200"/>
                  <a:pt x="330200" y="322808"/>
                  <a:pt x="330200" y="313690"/>
                </a:cubicBezTo>
                <a:lnTo>
                  <a:pt x="330200" y="66040"/>
                </a:lnTo>
                <a:cubicBezTo>
                  <a:pt x="330200" y="56922"/>
                  <a:pt x="322808" y="49530"/>
                  <a:pt x="313690" y="49530"/>
                </a:cubicBezTo>
                <a:close/>
                <a:moveTo>
                  <a:pt x="132080" y="16510"/>
                </a:moveTo>
                <a:lnTo>
                  <a:pt x="198120" y="16510"/>
                </a:lnTo>
                <a:lnTo>
                  <a:pt x="198120" y="49530"/>
                </a:lnTo>
                <a:lnTo>
                  <a:pt x="132080" y="49530"/>
                </a:lnTo>
                <a:close/>
                <a:moveTo>
                  <a:pt x="313690" y="313690"/>
                </a:moveTo>
                <a:lnTo>
                  <a:pt x="16510" y="313690"/>
                </a:lnTo>
                <a:lnTo>
                  <a:pt x="16510" y="148590"/>
                </a:lnTo>
                <a:lnTo>
                  <a:pt x="132080" y="148590"/>
                </a:lnTo>
                <a:lnTo>
                  <a:pt x="132080" y="165100"/>
                </a:lnTo>
                <a:cubicBezTo>
                  <a:pt x="132080" y="174218"/>
                  <a:pt x="139472" y="181610"/>
                  <a:pt x="148590" y="181610"/>
                </a:cubicBezTo>
                <a:lnTo>
                  <a:pt x="181610" y="181610"/>
                </a:lnTo>
                <a:cubicBezTo>
                  <a:pt x="190728" y="181610"/>
                  <a:pt x="198120" y="174218"/>
                  <a:pt x="198120" y="165100"/>
                </a:cubicBezTo>
                <a:lnTo>
                  <a:pt x="198120" y="148590"/>
                </a:lnTo>
                <a:lnTo>
                  <a:pt x="313690" y="148590"/>
                </a:lnTo>
                <a:close/>
                <a:moveTo>
                  <a:pt x="148590" y="148590"/>
                </a:moveTo>
                <a:lnTo>
                  <a:pt x="181610" y="148590"/>
                </a:lnTo>
                <a:lnTo>
                  <a:pt x="181610" y="165100"/>
                </a:lnTo>
                <a:lnTo>
                  <a:pt x="148590" y="165100"/>
                </a:lnTo>
                <a:close/>
                <a:moveTo>
                  <a:pt x="16510" y="132080"/>
                </a:moveTo>
                <a:lnTo>
                  <a:pt x="16510" y="66040"/>
                </a:lnTo>
                <a:lnTo>
                  <a:pt x="313690" y="66040"/>
                </a:lnTo>
                <a:lnTo>
                  <a:pt x="313690" y="13208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4" name="Google Shape;344;p3"/>
          <p:cNvSpPr/>
          <p:nvPr/>
        </p:nvSpPr>
        <p:spPr>
          <a:xfrm>
            <a:off x="8397869" y="3194468"/>
            <a:ext cx="4617367" cy="51898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"/>
              <a:buNone/>
            </a:pPr>
            <a:r>
              <a:rPr sz="2000" b="1" lang="en-US">
                <a:solidFill>
                  <a:srgbClr val="FFFFFF"/>
                </a:solidFill>
                <a:latin typeface="Roboto"/>
              </a:rPr>
              <a:t>Language</a:t>
            </a:r>
            <a:endParaRPr b="1" i="0" sz="2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5" name="Google Shape;345;p3"/>
          <p:cNvSpPr/>
          <p:nvPr/>
        </p:nvSpPr>
        <p:spPr>
          <a:xfrm>
            <a:off x="8182285" y="3773645"/>
            <a:ext cx="3994561" cy="12306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575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AC3C3"/>
              </a:buClr>
              <a:buSzPts val="1400"/>
              <a:buFont typeface="Arial"/>
              <a:buChar char="•"/>
            </a:pPr>
            <a:r>
              <a:rPr sz="1400" lang="en-US">
                <a:solidFill>
                  <a:srgbClr val="CAC3C3"/>
                </a:solidFill>
                <a:latin typeface="Roboto"/>
              </a:rPr>
              <a:t>Chinese (native language)</a:t>
            </a:r>
            <a:endParaRPr/>
          </a:p>
          <a:p>
            <a:pPr indent="0" lvl="1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>
                <a:solidFill/>
              </a:rPr>
              <a:t/>
            </a:r>
            <a:endParaRPr b="0" i="0" sz="1400" u="none" cap="none" strike="noStrike">
              <a:solidFill>
                <a:srgbClr val="CAC3C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8575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AC3C3"/>
              </a:buClr>
              <a:buSzPts val="1400"/>
              <a:buFont typeface="Arial"/>
              <a:buChar char="•"/>
            </a:pPr>
            <a:r>
              <a:rPr sz="1400" b="0" i="0" u="none" lang="en-US">
                <a:solidFill>
                  <a:srgbClr val="CAC3C3"/>
                </a:solidFill>
                <a:latin typeface="Roboto"/>
              </a:rPr>
              <a:t>English (TOEIC 890)</a:t>
            </a:r>
            <a:endParaRPr/>
          </a:p>
          <a:p>
            <a:pPr indent="0" lvl="1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>
                <a:solidFill/>
              </a:rPr>
              <a:t/>
            </a:r>
            <a:endParaRPr b="0" i="0" sz="1400" u="none" cap="none" strike="noStrike">
              <a:solidFill>
                <a:srgbClr val="CAC3C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8575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AC3C3"/>
              </a:buClr>
              <a:buSzPts val="1400"/>
              <a:buFont typeface="Arial"/>
              <a:buChar char="•"/>
            </a:pPr>
            <a:r>
              <a:rPr sz="1400" lang="en-US">
                <a:solidFill>
                  <a:srgbClr val="CAC3C3"/>
                </a:solidFill>
                <a:latin typeface="Roboto"/>
              </a:rPr>
              <a:t>Japanese Language Proficiency Test (JLPT N2)</a:t>
            </a:r>
            <a:endParaRPr/>
          </a:p>
          <a:p>
            <a:pPr indent="0" lvl="1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>
                <a:solidFill/>
              </a:rPr>
              <a:t/>
            </a:r>
            <a:endParaRPr b="0" i="0" sz="1400" u="none" cap="none" strike="noStrike">
              <a:solidFill>
                <a:srgbClr val="CAC3C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46" name="Google Shape;346;p3"/>
          <p:cNvGrpSpPr/>
          <p:nvPr/>
        </p:nvGrpSpPr>
        <p:grpSpPr>
          <a:xfrm>
            <a:off x="10419621" y="3792202"/>
            <a:ext cx="1201330" cy="224670"/>
            <a:chOff x="9675944" y="3888590"/>
            <a:chExt cx="1201330" cy="224670"/>
          </a:xfrm>
        </p:grpSpPr>
        <p:sp>
          <p:nvSpPr>
            <p:cNvPr id="347" name="Google Shape;347;p3"/>
            <p:cNvSpPr/>
            <p:nvPr/>
          </p:nvSpPr>
          <p:spPr>
            <a:xfrm>
              <a:off x="9675944" y="3888590"/>
              <a:ext cx="224670" cy="22467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48" name="Google Shape;348;p3"/>
            <p:cNvSpPr/>
            <p:nvPr/>
          </p:nvSpPr>
          <p:spPr>
            <a:xfrm>
              <a:off x="9920109" y="3888590"/>
              <a:ext cx="224670" cy="22467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49" name="Google Shape;349;p3"/>
            <p:cNvSpPr/>
            <p:nvPr/>
          </p:nvSpPr>
          <p:spPr>
            <a:xfrm>
              <a:off x="10164274" y="3888590"/>
              <a:ext cx="224670" cy="22467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50" name="Google Shape;350;p3"/>
            <p:cNvSpPr/>
            <p:nvPr/>
          </p:nvSpPr>
          <p:spPr>
            <a:xfrm>
              <a:off x="10408439" y="3888590"/>
              <a:ext cx="224670" cy="22467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51" name="Google Shape;351;p3"/>
            <p:cNvSpPr/>
            <p:nvPr/>
          </p:nvSpPr>
          <p:spPr>
            <a:xfrm>
              <a:off x="10652604" y="3888590"/>
              <a:ext cx="224670" cy="22467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</p:grpSp>
      <p:grpSp>
        <p:nvGrpSpPr>
          <p:cNvPr id="352" name="Google Shape;352;p3"/>
          <p:cNvGrpSpPr/>
          <p:nvPr/>
        </p:nvGrpSpPr>
        <p:grpSpPr>
          <a:xfrm>
            <a:off x="10419621" y="4840993"/>
            <a:ext cx="1201330" cy="224670"/>
            <a:chOff x="9731358" y="4891661"/>
            <a:chExt cx="1201330" cy="224670"/>
          </a:xfrm>
        </p:grpSpPr>
        <p:sp>
          <p:nvSpPr>
            <p:cNvPr id="353" name="Google Shape;353;p3"/>
            <p:cNvSpPr/>
            <p:nvPr/>
          </p:nvSpPr>
          <p:spPr>
            <a:xfrm>
              <a:off x="9731358" y="4891661"/>
              <a:ext cx="224670" cy="22467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54" name="Google Shape;354;p3"/>
            <p:cNvSpPr/>
            <p:nvPr/>
          </p:nvSpPr>
          <p:spPr>
            <a:xfrm>
              <a:off x="9975523" y="4891661"/>
              <a:ext cx="224670" cy="22467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55" name="Google Shape;355;p3"/>
            <p:cNvSpPr/>
            <p:nvPr/>
          </p:nvSpPr>
          <p:spPr>
            <a:xfrm>
              <a:off x="10219688" y="4891661"/>
              <a:ext cx="224670" cy="22467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56" name="Google Shape;356;p3"/>
            <p:cNvSpPr/>
            <p:nvPr/>
          </p:nvSpPr>
          <p:spPr>
            <a:xfrm>
              <a:off x="10463853" y="4891661"/>
              <a:ext cx="224670" cy="22467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57" name="Google Shape;357;p3"/>
            <p:cNvSpPr/>
            <p:nvPr/>
          </p:nvSpPr>
          <p:spPr>
            <a:xfrm>
              <a:off x="10708018" y="4891661"/>
              <a:ext cx="224670" cy="22467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</p:grpSp>
      <p:grpSp>
        <p:nvGrpSpPr>
          <p:cNvPr id="358" name="Google Shape;358;p3"/>
          <p:cNvGrpSpPr/>
          <p:nvPr/>
        </p:nvGrpSpPr>
        <p:grpSpPr>
          <a:xfrm>
            <a:off x="10419621" y="4290862"/>
            <a:ext cx="1214765" cy="230317"/>
            <a:chOff x="9695338" y="4326290"/>
            <a:chExt cx="1214765" cy="230317"/>
          </a:xfrm>
        </p:grpSpPr>
        <p:sp>
          <p:nvSpPr>
            <p:cNvPr id="359" name="Google Shape;359;p3"/>
            <p:cNvSpPr/>
            <p:nvPr/>
          </p:nvSpPr>
          <p:spPr>
            <a:xfrm>
              <a:off x="9695338" y="4329113"/>
              <a:ext cx="224670" cy="22467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60" name="Google Shape;360;p3"/>
            <p:cNvSpPr/>
            <p:nvPr/>
          </p:nvSpPr>
          <p:spPr>
            <a:xfrm>
              <a:off x="9941316" y="4329113"/>
              <a:ext cx="224670" cy="22467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61" name="Google Shape;361;p3"/>
            <p:cNvSpPr/>
            <p:nvPr/>
          </p:nvSpPr>
          <p:spPr>
            <a:xfrm>
              <a:off x="10187294" y="4329113"/>
              <a:ext cx="224670" cy="22467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362" name="Google Shape;362;p3"/>
            <p:cNvSpPr/>
            <p:nvPr/>
          </p:nvSpPr>
          <p:spPr>
            <a:xfrm>
              <a:off x="10433272" y="4329113"/>
              <a:ext cx="224670" cy="22467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grpSp>
          <p:nvGrpSpPr>
            <p:cNvPr id="363" name="Google Shape;363;p3"/>
            <p:cNvGrpSpPr/>
            <p:nvPr/>
          </p:nvGrpSpPr>
          <p:grpSpPr>
            <a:xfrm>
              <a:off x="10679250" y="4326290"/>
              <a:ext cx="230853" cy="230317"/>
              <a:chOff x="7574971" y="3344614"/>
              <a:chExt cx="2999123" cy="2992152"/>
            </a:xfrm>
          </p:grpSpPr>
          <p:sp>
            <p:nvSpPr>
              <p:cNvPr id="364" name="Google Shape;364;p3"/>
              <p:cNvSpPr/>
              <p:nvPr/>
            </p:nvSpPr>
            <p:spPr>
              <a:xfrm>
                <a:off x="9068344" y="3344614"/>
                <a:ext cx="1505750" cy="2981914"/>
              </a:xfrm>
              <a:custGeom>
                <a:rect b="b" l="l" r="r" t="t"/>
                <a:pathLst>
                  <a:path extrusionOk="0" h="2981914" w="1505750">
                    <a:moveTo>
                      <a:pt x="6189" y="0"/>
                    </a:moveTo>
                    <a:lnTo>
                      <a:pt x="360181" y="1145570"/>
                    </a:lnTo>
                    <a:lnTo>
                      <a:pt x="1505750" y="1145562"/>
                    </a:lnTo>
                    <a:lnTo>
                      <a:pt x="578961" y="1853556"/>
                    </a:lnTo>
                    <a:lnTo>
                      <a:pt x="927651" y="2981914"/>
                    </a:lnTo>
                    <a:lnTo>
                      <a:pt x="910444" y="2981914"/>
                    </a:lnTo>
                    <a:lnTo>
                      <a:pt x="6189" y="2291115"/>
                    </a:lnTo>
                    <a:lnTo>
                      <a:pt x="0" y="2295843"/>
                    </a:lnTo>
                    <a:lnTo>
                      <a:pt x="0" y="20029"/>
                    </a:lnTo>
                    <a:lnTo>
                      <a:pt x="618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Roboto Light"/>
                  <a:ea typeface="Roboto Light"/>
                  <a:cs typeface="Roboto Light"/>
                  <a:sym typeface="Roboto Light"/>
                </a:endParaRPr>
              </a:p>
            </p:txBody>
          </p:sp>
          <p:sp>
            <p:nvSpPr>
              <p:cNvPr id="365" name="Google Shape;365;p3"/>
              <p:cNvSpPr/>
              <p:nvPr/>
            </p:nvSpPr>
            <p:spPr>
              <a:xfrm>
                <a:off x="7574971" y="3357674"/>
                <a:ext cx="1493373" cy="2979092"/>
              </a:xfrm>
              <a:custGeom>
                <a:rect b="b" l="l" r="r" t="t"/>
                <a:pathLst>
                  <a:path extrusionOk="0" h="2979092" w="1493373">
                    <a:moveTo>
                      <a:pt x="1493373" y="0"/>
                    </a:moveTo>
                    <a:lnTo>
                      <a:pt x="1493373" y="2275814"/>
                    </a:lnTo>
                    <a:lnTo>
                      <a:pt x="572782" y="2979092"/>
                    </a:lnTo>
                    <a:lnTo>
                      <a:pt x="926789" y="1833527"/>
                    </a:lnTo>
                    <a:lnTo>
                      <a:pt x="0" y="1125533"/>
                    </a:lnTo>
                    <a:lnTo>
                      <a:pt x="1145569" y="1125541"/>
                    </a:lnTo>
                    <a:lnTo>
                      <a:pt x="149337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Roboto Light"/>
                  <a:ea typeface="Roboto Light"/>
                  <a:cs typeface="Roboto Light"/>
                  <a:sym typeface="Roboto Light"/>
                </a:endParaRPr>
              </a:p>
            </p:txBody>
          </p:sp>
        </p:grpSp>
      </p:grpSp>
      <p:grpSp>
        <p:nvGrpSpPr>
          <p:cNvPr id="366" name="Google Shape;366;p3"/>
          <p:cNvGrpSpPr/>
          <p:nvPr/>
        </p:nvGrpSpPr>
        <p:grpSpPr>
          <a:xfrm>
            <a:off x="8056793" y="3388912"/>
            <a:ext cx="355075" cy="319197"/>
            <a:chOff x="941033" y="1309745"/>
            <a:chExt cx="670893" cy="603105"/>
          </a:xfrm>
        </p:grpSpPr>
        <p:sp>
          <p:nvSpPr>
            <p:cNvPr id="367" name="Google Shape;367;p3"/>
            <p:cNvSpPr/>
            <p:nvPr/>
          </p:nvSpPr>
          <p:spPr>
            <a:xfrm>
              <a:off x="941033" y="1479067"/>
              <a:ext cx="433783" cy="433783"/>
            </a:xfrm>
            <a:custGeom>
              <a:rect b="b" l="l" r="r" t="t"/>
              <a:pathLst>
                <a:path extrusionOk="0" h="433782" w="433782">
                  <a:moveTo>
                    <a:pt x="194908" y="211671"/>
                  </a:moveTo>
                  <a:lnTo>
                    <a:pt x="194908" y="0"/>
                  </a:lnTo>
                  <a:lnTo>
                    <a:pt x="68082" y="0"/>
                  </a:lnTo>
                  <a:lnTo>
                    <a:pt x="54480" y="1323"/>
                  </a:lnTo>
                  <a:lnTo>
                    <a:pt x="42275" y="5514"/>
                  </a:lnTo>
                  <a:lnTo>
                    <a:pt x="29997" y="12278"/>
                  </a:lnTo>
                  <a:lnTo>
                    <a:pt x="19042" y="21763"/>
                  </a:lnTo>
                  <a:lnTo>
                    <a:pt x="10955" y="31394"/>
                  </a:lnTo>
                  <a:lnTo>
                    <a:pt x="5441" y="42349"/>
                  </a:lnTo>
                  <a:lnTo>
                    <a:pt x="1323" y="54627"/>
                  </a:lnTo>
                  <a:lnTo>
                    <a:pt x="0" y="68229"/>
                  </a:lnTo>
                  <a:lnTo>
                    <a:pt x="0" y="270269"/>
                  </a:lnTo>
                  <a:lnTo>
                    <a:pt x="1323" y="285341"/>
                  </a:lnTo>
                  <a:lnTo>
                    <a:pt x="5441" y="297619"/>
                  </a:lnTo>
                  <a:lnTo>
                    <a:pt x="10955" y="309897"/>
                  </a:lnTo>
                  <a:lnTo>
                    <a:pt x="19042" y="319382"/>
                  </a:lnTo>
                  <a:lnTo>
                    <a:pt x="29997" y="327690"/>
                  </a:lnTo>
                  <a:lnTo>
                    <a:pt x="42275" y="333130"/>
                  </a:lnTo>
                  <a:lnTo>
                    <a:pt x="54480" y="337174"/>
                  </a:lnTo>
                  <a:lnTo>
                    <a:pt x="68082" y="338497"/>
                  </a:lnTo>
                  <a:lnTo>
                    <a:pt x="100946" y="338497"/>
                  </a:lnTo>
                  <a:lnTo>
                    <a:pt x="100946" y="439591"/>
                  </a:lnTo>
                  <a:lnTo>
                    <a:pt x="203069" y="338497"/>
                  </a:lnTo>
                  <a:lnTo>
                    <a:pt x="372097" y="338497"/>
                  </a:lnTo>
                  <a:lnTo>
                    <a:pt x="385699" y="337174"/>
                  </a:lnTo>
                  <a:lnTo>
                    <a:pt x="397977" y="333130"/>
                  </a:lnTo>
                  <a:lnTo>
                    <a:pt x="410329" y="327690"/>
                  </a:lnTo>
                  <a:lnTo>
                    <a:pt x="419887" y="319382"/>
                  </a:lnTo>
                  <a:lnTo>
                    <a:pt x="428048" y="309897"/>
                  </a:lnTo>
                  <a:lnTo>
                    <a:pt x="433562" y="297619"/>
                  </a:lnTo>
                  <a:lnTo>
                    <a:pt x="437532" y="285341"/>
                  </a:lnTo>
                  <a:lnTo>
                    <a:pt x="439003" y="270269"/>
                  </a:lnTo>
                  <a:lnTo>
                    <a:pt x="439003" y="210201"/>
                  </a:lnTo>
                  <a:lnTo>
                    <a:pt x="432092" y="211671"/>
                  </a:lnTo>
                  <a:lnTo>
                    <a:pt x="194908" y="21167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" name="Google Shape;368;p3"/>
            <p:cNvSpPr/>
            <p:nvPr/>
          </p:nvSpPr>
          <p:spPr>
            <a:xfrm>
              <a:off x="1178143" y="1309745"/>
              <a:ext cx="433783" cy="433783"/>
            </a:xfrm>
            <a:custGeom>
              <a:rect b="b" l="l" r="r" t="t"/>
              <a:pathLst>
                <a:path extrusionOk="0" h="433782" w="433782">
                  <a:moveTo>
                    <a:pt x="437679" y="54627"/>
                  </a:moveTo>
                  <a:lnTo>
                    <a:pt x="433562" y="42349"/>
                  </a:lnTo>
                  <a:lnTo>
                    <a:pt x="428048" y="31394"/>
                  </a:lnTo>
                  <a:lnTo>
                    <a:pt x="419960" y="21910"/>
                  </a:lnTo>
                  <a:lnTo>
                    <a:pt x="409005" y="12278"/>
                  </a:lnTo>
                  <a:lnTo>
                    <a:pt x="398198" y="5514"/>
                  </a:lnTo>
                  <a:lnTo>
                    <a:pt x="384596" y="1323"/>
                  </a:lnTo>
                  <a:lnTo>
                    <a:pt x="370921" y="0"/>
                  </a:lnTo>
                  <a:lnTo>
                    <a:pt x="68229" y="0"/>
                  </a:lnTo>
                  <a:lnTo>
                    <a:pt x="54627" y="1323"/>
                  </a:lnTo>
                  <a:lnTo>
                    <a:pt x="41026" y="5514"/>
                  </a:lnTo>
                  <a:lnTo>
                    <a:pt x="28674" y="12278"/>
                  </a:lnTo>
                  <a:lnTo>
                    <a:pt x="19116" y="21910"/>
                  </a:lnTo>
                  <a:lnTo>
                    <a:pt x="10955" y="31394"/>
                  </a:lnTo>
                  <a:lnTo>
                    <a:pt x="5514" y="42349"/>
                  </a:lnTo>
                  <a:lnTo>
                    <a:pt x="1470" y="54627"/>
                  </a:lnTo>
                  <a:lnTo>
                    <a:pt x="0" y="68229"/>
                  </a:lnTo>
                  <a:lnTo>
                    <a:pt x="0" y="338644"/>
                  </a:lnTo>
                  <a:lnTo>
                    <a:pt x="237257" y="338644"/>
                  </a:lnTo>
                  <a:lnTo>
                    <a:pt x="338130" y="439591"/>
                  </a:lnTo>
                  <a:lnTo>
                    <a:pt x="338130" y="338644"/>
                  </a:lnTo>
                  <a:lnTo>
                    <a:pt x="370921" y="338644"/>
                  </a:lnTo>
                  <a:lnTo>
                    <a:pt x="384596" y="337174"/>
                  </a:lnTo>
                  <a:lnTo>
                    <a:pt x="398198" y="333130"/>
                  </a:lnTo>
                  <a:lnTo>
                    <a:pt x="409005" y="327690"/>
                  </a:lnTo>
                  <a:lnTo>
                    <a:pt x="419960" y="319382"/>
                  </a:lnTo>
                  <a:lnTo>
                    <a:pt x="428048" y="309971"/>
                  </a:lnTo>
                  <a:lnTo>
                    <a:pt x="433562" y="297619"/>
                  </a:lnTo>
                  <a:lnTo>
                    <a:pt x="437679" y="285341"/>
                  </a:lnTo>
                  <a:lnTo>
                    <a:pt x="439003" y="270269"/>
                  </a:lnTo>
                  <a:lnTo>
                    <a:pt x="439003" y="68229"/>
                  </a:lnTo>
                  <a:lnTo>
                    <a:pt x="437679" y="5462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69" name="Google Shape;369;p3"/>
          <p:cNvSpPr/>
          <p:nvPr/>
        </p:nvSpPr>
        <p:spPr>
          <a:xfrm>
            <a:off x="7842444" y="733683"/>
            <a:ext cx="299007" cy="299007"/>
          </a:xfrm>
          <a:custGeom>
            <a:rect b="b" l="l" r="r" t="t"/>
            <a:pathLst>
              <a:path extrusionOk="0" h="510540" w="510540">
                <a:moveTo>
                  <a:pt x="492029" y="139294"/>
                </a:moveTo>
                <a:cubicBezTo>
                  <a:pt x="486696" y="139271"/>
                  <a:pt x="481514" y="141290"/>
                  <a:pt x="477552" y="144932"/>
                </a:cubicBezTo>
                <a:lnTo>
                  <a:pt x="470846" y="151562"/>
                </a:lnTo>
                <a:lnTo>
                  <a:pt x="449739" y="172746"/>
                </a:lnTo>
                <a:cubicBezTo>
                  <a:pt x="434879" y="186500"/>
                  <a:pt x="415373" y="194074"/>
                  <a:pt x="395179" y="193929"/>
                </a:cubicBezTo>
                <a:cubicBezTo>
                  <a:pt x="353879" y="193060"/>
                  <a:pt x="320808" y="159479"/>
                  <a:pt x="320579" y="118186"/>
                </a:cubicBezTo>
                <a:cubicBezTo>
                  <a:pt x="320503" y="98351"/>
                  <a:pt x="328048" y="79248"/>
                  <a:pt x="341687" y="64846"/>
                </a:cubicBezTo>
                <a:lnTo>
                  <a:pt x="362871" y="43663"/>
                </a:lnTo>
                <a:lnTo>
                  <a:pt x="368433" y="37033"/>
                </a:lnTo>
                <a:cubicBezTo>
                  <a:pt x="372625" y="32911"/>
                  <a:pt x="375063" y="27302"/>
                  <a:pt x="375139" y="21412"/>
                </a:cubicBezTo>
                <a:cubicBezTo>
                  <a:pt x="375291" y="9738"/>
                  <a:pt x="365919" y="168"/>
                  <a:pt x="354260" y="0"/>
                </a:cubicBezTo>
                <a:lnTo>
                  <a:pt x="352050" y="0"/>
                </a:lnTo>
                <a:cubicBezTo>
                  <a:pt x="316236" y="2362"/>
                  <a:pt x="282556" y="17823"/>
                  <a:pt x="257410" y="43434"/>
                </a:cubicBezTo>
                <a:cubicBezTo>
                  <a:pt x="220225" y="81702"/>
                  <a:pt x="205823" y="136611"/>
                  <a:pt x="219310" y="188214"/>
                </a:cubicBezTo>
                <a:lnTo>
                  <a:pt x="21190" y="385496"/>
                </a:lnTo>
                <a:cubicBezTo>
                  <a:pt x="7550" y="399890"/>
                  <a:pt x="-70" y="418993"/>
                  <a:pt x="6" y="438836"/>
                </a:cubicBezTo>
                <a:cubicBezTo>
                  <a:pt x="-528" y="480205"/>
                  <a:pt x="32620" y="514144"/>
                  <a:pt x="73996" y="514647"/>
                </a:cubicBezTo>
                <a:cubicBezTo>
                  <a:pt x="74225" y="514655"/>
                  <a:pt x="74378" y="514655"/>
                  <a:pt x="74606" y="514655"/>
                </a:cubicBezTo>
                <a:cubicBezTo>
                  <a:pt x="94722" y="515051"/>
                  <a:pt x="114078" y="506943"/>
                  <a:pt x="127946" y="492328"/>
                </a:cubicBezTo>
                <a:lnTo>
                  <a:pt x="326066" y="295046"/>
                </a:lnTo>
                <a:cubicBezTo>
                  <a:pt x="377806" y="308122"/>
                  <a:pt x="432670" y="293347"/>
                  <a:pt x="470846" y="256032"/>
                </a:cubicBezTo>
                <a:cubicBezTo>
                  <a:pt x="496602" y="231435"/>
                  <a:pt x="512146" y="198013"/>
                  <a:pt x="514280" y="162458"/>
                </a:cubicBezTo>
                <a:lnTo>
                  <a:pt x="514280" y="160172"/>
                </a:lnTo>
                <a:cubicBezTo>
                  <a:pt x="514128" y="148346"/>
                  <a:pt x="504450" y="138859"/>
                  <a:pt x="492640" y="138974"/>
                </a:cubicBezTo>
                <a:cubicBezTo>
                  <a:pt x="492411" y="138974"/>
                  <a:pt x="492258" y="138981"/>
                  <a:pt x="492029" y="13898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70" name="Google Shape;370;p3"/>
          <p:cNvGrpSpPr/>
          <p:nvPr/>
        </p:nvGrpSpPr>
        <p:grpSpPr>
          <a:xfrm>
            <a:off x="3397441" y="3660940"/>
            <a:ext cx="4617367" cy="1905845"/>
            <a:chOff x="3413957" y="766879"/>
            <a:chExt cx="4617367" cy="1905845"/>
          </a:xfrm>
        </p:grpSpPr>
        <p:sp>
          <p:nvSpPr>
            <p:cNvPr id="371" name="Google Shape;371;p3"/>
            <p:cNvSpPr/>
            <p:nvPr/>
          </p:nvSpPr>
          <p:spPr>
            <a:xfrm>
              <a:off x="3413957" y="766879"/>
              <a:ext cx="4617367" cy="71669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br>
                <a:rPr b="1" lang="en-US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r>
                <a:rPr sz="1600" b="1" lang="en-US">
                  <a:solidFill>
                    <a:srgbClr val="FFFFFF"/>
                  </a:solidFill>
                  <a:latin typeface="Roboto"/>
                </a:rPr>
                <a:t>Neogence cosmetics and skincare products</a:t>
              </a:r>
              <a:r>
                <a:rPr sz="1600" b="1" lang="en-US">
                  <a:solidFill>
                    <a:schemeClr val="lt1"/>
                  </a:solidFill>
                  <a:latin typeface="Roboto"/>
                </a:rPr>
                <a:t>General Manager's Special Assistant</a:t>
              </a:r>
              <a:endParaRPr/>
            </a:p>
            <a:p>
              <a:pPr indent="-184150" marL="28575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Arial"/>
                <a:buNone/>
              </a:pPr>
              <a:r>
                <a:rPr>
                  <a:solidFill/>
                </a:rPr>
                <a:t/>
              </a:r>
              <a:endParaRPr b="1" i="0" sz="1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372" name="Google Shape;372;p3"/>
            <p:cNvCxnSpPr/>
            <p:nvPr/>
          </p:nvCxnSpPr>
          <p:spPr>
            <a:xfrm>
              <a:off x="3528291" y="1321726"/>
              <a:ext cx="2385753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373" name="Google Shape;373;p3"/>
            <p:cNvSpPr txBox="1"/>
            <p:nvPr/>
          </p:nvSpPr>
          <p:spPr>
            <a:xfrm>
              <a:off x="5634336" y="1168400"/>
              <a:ext cx="1519535" cy="31908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rmAutofit/>
            </a:bodyPr>
            <a:lstStyle/>
            <a:p>
              <a:pPr indent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Roboto"/>
                <a:buNone/>
              </a:pPr>
              <a:r>
                <a:rPr sz="1400" b="0" i="0" lang="en-US">
                  <a:solidFill>
                    <a:schemeClr val="lt1"/>
                  </a:solidFill>
                  <a:latin typeface="Roboto"/>
                </a:rPr>
                <a:t>2017-2020</a:t>
              </a:r>
              <a:endParaRPr/>
            </a:p>
          </p:txBody>
        </p:sp>
        <p:sp>
          <p:nvSpPr>
            <p:cNvPr id="374" name="Google Shape;374;p3"/>
            <p:cNvSpPr/>
            <p:nvPr/>
          </p:nvSpPr>
          <p:spPr>
            <a:xfrm>
              <a:off x="3479537" y="1442093"/>
              <a:ext cx="4163746" cy="12306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-285750" marL="28575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CAC3C3"/>
                </a:buClr>
                <a:buSzPts val="1400"/>
                <a:buFont typeface="Arial"/>
                <a:buChar char="•"/>
              </a:pPr>
              <a:r>
                <a:rPr sz="1400" lang="en-US">
                  <a:solidFill>
                    <a:srgbClr val="CAC3C3"/>
                  </a:solidFill>
                  <a:latin typeface="Roboto"/>
                </a:rPr>
                <a:t>Assist the General Manager and leadership team in formulating action plans through data analysis and modeling.</a:t>
              </a:r>
              <a:endParaRPr/>
            </a:p>
            <a:p>
              <a:pPr indent="-285750" marL="28575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CAC3C3"/>
                </a:buClr>
                <a:buSzPts val="1400"/>
                <a:buFont typeface="Arial"/>
                <a:buChar char="•"/>
              </a:pPr>
              <a:r>
                <a:rPr sz="1400" lang="en-US">
                  <a:solidFill>
                    <a:srgbClr val="CAC3C3"/>
                  </a:solidFill>
                  <a:latin typeface="Roboto"/>
                </a:rPr>
                <a:t>Lead a team composed of junior assistants to optimize and automate processes in each department.</a:t>
              </a:r>
              <a:endParaRPr sz="1400">
                <a:solidFill>
                  <a:srgbClr val="CAC3C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75" name="Google Shape;375;p3"/>
          <p:cNvSpPr/>
          <p:nvPr/>
        </p:nvSpPr>
        <p:spPr>
          <a:xfrm>
            <a:off x="3407056" y="779595"/>
            <a:ext cx="4617367" cy="7264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marL="0" marR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b="1" lang="en-US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sz="1600" b="1" lang="en-US">
                <a:solidFill>
                  <a:srgbClr val="FFFFFF"/>
                </a:solidFill>
                <a:latin typeface="Roboto"/>
              </a:rPr>
              <a:t>CTW Company (Tokyo)</a:t>
            </a:r>
            <a:r>
              <a:rPr sz="1600" b="1" lang="en-US">
                <a:solidFill>
                  <a:srgbClr val="FFFFFF"/>
                </a:solidFill>
                <a:latin typeface="Roboto"/>
              </a:rPr>
              <a:t>Senior Data Analyst</a:t>
            </a:r>
            <a:endParaRPr b="1" i="0" sz="1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6" name="Google Shape;376;p3"/>
          <p:cNvSpPr/>
          <p:nvPr/>
        </p:nvSpPr>
        <p:spPr>
          <a:xfrm>
            <a:off x="3439602" y="1416407"/>
            <a:ext cx="4402842" cy="5893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575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AC3C3"/>
              </a:buClr>
              <a:buSzPts val="1400"/>
              <a:buFont typeface="Arial"/>
              <a:buChar char="•"/>
            </a:pPr>
            <a:r>
              <a:rPr sz="1400" b="0" i="0" u="none" lang="en-US">
                <a:solidFill>
                  <a:srgbClr val="CAC3C3"/>
                </a:solidFill>
                <a:latin typeface="Roboto"/>
              </a:rPr>
              <a:t>Built a gift recommendation system using a transformer model, earning 350k JPY per day.</a:t>
            </a:r>
            <a:endParaRPr/>
          </a:p>
        </p:txBody>
      </p:sp>
      <p:cxnSp>
        <p:nvCxnSpPr>
          <p:cNvPr id="377" name="Google Shape;377;p3"/>
          <p:cNvCxnSpPr/>
          <p:nvPr/>
        </p:nvCxnSpPr>
        <p:spPr>
          <a:xfrm>
            <a:off x="3520312" y="1334636"/>
            <a:ext cx="2385753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78" name="Google Shape;378;p3"/>
          <p:cNvSpPr txBox="1"/>
          <p:nvPr/>
        </p:nvSpPr>
        <p:spPr>
          <a:xfrm>
            <a:off x="5626357" y="1181310"/>
            <a:ext cx="1519535" cy="3190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</a:pPr>
            <a:r>
              <a:rPr sz="1400" b="0" i="0" lang="en-US">
                <a:solidFill>
                  <a:schemeClr val="lt1"/>
                </a:solidFill>
                <a:latin typeface="Roboto"/>
              </a:rPr>
              <a:t>2023-Present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4"/>
          <p:cNvSpPr/>
          <p:nvPr/>
        </p:nvSpPr>
        <p:spPr>
          <a:xfrm>
            <a:off x="0" y="0"/>
            <a:ext cx="3588326" cy="6858000"/>
          </a:xfrm>
          <a:prstGeom prst="rect">
            <a:avLst/>
          </a:prstGeom>
          <a:gradFill>
            <a:gsLst>
              <a:gs pos="0">
                <a:srgbClr val="A28337"/>
              </a:gs>
              <a:gs pos="100000">
                <a:schemeClr val="accent2"/>
              </a:gs>
            </a:gsLst>
            <a:lin ang="189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lt1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385" name="Google Shape;385;p4"/>
          <p:cNvSpPr txBox="1"/>
          <p:nvPr/>
        </p:nvSpPr>
        <p:spPr>
          <a:xfrm>
            <a:off x="0" y="190317"/>
            <a:ext cx="10281504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sz="4000" b="0" i="0" lang="en-US">
                <a:solidFill>
                  <a:srgbClr val="000000"/>
                </a:solidFill>
                <a:latin typeface="Roboto"/>
              </a:rPr>
              <a:t>Trend Analysis</a:t>
            </a:r>
            <a:endParaRPr sz="4000">
              <a:solidFill>
                <a:srgbClr val="D8B56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A screenshot of a cell phone&#10;&#10;Description automatically generated" id="386" name="Google Shape;386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1366" y="1316969"/>
            <a:ext cx="6181246" cy="4518565"/>
          </a:xfrm>
          <a:prstGeom prst="rect">
            <a:avLst/>
          </a:prstGeom>
          <a:noFill/>
          <a:ln>
            <a:noFill/>
          </a:ln>
          <a:effectLst>
            <a:outerShdw blurRad="266700" rotWithShape="0" algn="ctr">
              <a:srgbClr val="000000">
                <a:alpha val="14901"/>
              </a:srgbClr>
            </a:outerShdw>
          </a:effectLst>
        </p:spPr>
      </p:pic>
      <p:grpSp>
        <p:nvGrpSpPr>
          <p:cNvPr id="387" name="Google Shape;387;p4"/>
          <p:cNvGrpSpPr/>
          <p:nvPr/>
        </p:nvGrpSpPr>
        <p:grpSpPr>
          <a:xfrm>
            <a:off x="7037295" y="1593740"/>
            <a:ext cx="4885765" cy="4020316"/>
            <a:chOff x="3009080" y="2221961"/>
            <a:chExt cx="3082645" cy="4020316"/>
          </a:xfrm>
        </p:grpSpPr>
        <p:sp>
          <p:nvSpPr>
            <p:cNvPr id="388" name="Google Shape;388;p4"/>
            <p:cNvSpPr/>
            <p:nvPr/>
          </p:nvSpPr>
          <p:spPr>
            <a:xfrm>
              <a:off x="3448882" y="2221961"/>
              <a:ext cx="2574246" cy="51898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45700" lIns="91425" spcFirstLastPara="1" rIns="91425" wrap="square" tIns="45700">
              <a:noAutofit/>
            </a:bodyPr>
            <a:lstStyle/>
            <a:p>
              <a:pPr indent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sz="1800" b="1" lang="en-US">
                  <a:solidFill>
                    <a:schemeClr val="accent1"/>
                  </a:solidFill>
                  <a:latin typeface="Roboto"/>
                </a:rPr>
                <a:t>Found:</a:t>
              </a:r>
              <a:endParaRPr/>
            </a:p>
          </p:txBody>
        </p:sp>
        <p:sp>
          <p:nvSpPr>
            <p:cNvPr id="389" name="Google Shape;389;p4"/>
            <p:cNvSpPr/>
            <p:nvPr/>
          </p:nvSpPr>
          <p:spPr>
            <a:xfrm>
              <a:off x="3009080" y="3062104"/>
              <a:ext cx="3082645" cy="318017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-285750" marL="285750" marR="0" rtl="0" algn="l">
                <a:spcBef>
                  <a:spcPts val="0"/>
                </a:spcBef>
                <a:spcAft>
                  <a:spcPts val="0"/>
                </a:spcAft>
                <a:buClr>
                  <a:srgbClr val="D8D8D8"/>
                </a:buClr>
                <a:buSzPts val="1600"/>
                <a:buFont typeface="Arial"/>
                <a:buChar char="•"/>
              </a:pPr>
              <a:r>
                <a:rPr sz="1600" lang="en-US">
                  <a:solidFill>
                    <a:srgbClr val="D8D8D8"/>
                  </a:solidFill>
                  <a:latin typeface="Roboto"/>
                </a:rPr>
                <a:t>The sales trend continues to increase.</a:t>
              </a:r>
              <a:endParaRPr/>
            </a:p>
            <a:p>
              <a:pPr indent="-184150" marL="28575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rial"/>
                <a:buNone/>
              </a:pPr>
              <a:r>
                <a:rPr>
                  <a:solidFill/>
                </a:rPr>
                <a:t/>
              </a:r>
              <a:endParaRPr sz="1600">
                <a:solidFill>
                  <a:srgbClr val="D8D8D8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85750" marL="285750" marR="0" rtl="0" algn="l">
                <a:spcBef>
                  <a:spcPts val="0"/>
                </a:spcBef>
                <a:spcAft>
                  <a:spcPts val="0"/>
                </a:spcAft>
                <a:buClr>
                  <a:srgbClr val="D8D8D8"/>
                </a:buClr>
                <a:buSzPts val="1600"/>
                <a:buFont typeface="Arial"/>
                <a:buChar char="•"/>
              </a:pPr>
              <a:r>
                <a:rPr sz="1600" lang="en-US">
                  <a:solidFill>
                    <a:srgbClr val="D8D8D8"/>
                  </a:solidFill>
                  <a:latin typeface="Roboto"/>
                </a:rPr>
                <a:t>Sales on January 1st every year</a:t>
              </a:r>
              <a:r>
                <a:rPr sz="1600" lang="en-US">
                  <a:solidFill>
                    <a:srgbClr val="D8D8D8"/>
                  </a:solidFill>
                  <a:latin typeface="Roboto"/>
                </a:rPr>
                <a:t>st</a:t>
              </a:r>
              <a:r>
                <a:rPr sz="1600" lang="en-US">
                  <a:solidFill>
                    <a:srgbClr val="D8D8D8"/>
                  </a:solidFill>
                  <a:latin typeface="Roboto"/>
                </a:rPr>
                <a:t>As 0.</a:t>
              </a:r>
              <a:endParaRPr/>
            </a:p>
            <a:p>
              <a:pPr indent="-184150" marL="28575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rial"/>
                <a:buNone/>
              </a:pPr>
              <a:r>
                <a:rPr>
                  <a:solidFill/>
                </a:rPr>
                <a:t/>
              </a:r>
              <a:endParaRPr sz="1600">
                <a:solidFill>
                  <a:srgbClr val="D8D8D8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85750" marL="285750" marR="0" rtl="0" algn="l">
                <a:spcBef>
                  <a:spcPts val="0"/>
                </a:spcBef>
                <a:spcAft>
                  <a:spcPts val="0"/>
                </a:spcAft>
                <a:buClr>
                  <a:srgbClr val="FFFF00"/>
                </a:buClr>
                <a:buSzPts val="1600"/>
                <a:buFont typeface="Arial"/>
                <a:buChar char="•"/>
              </a:pPr>
              <a:r>
                <a:rPr sz="1600" b="1" lang="en-US">
                  <a:solidFill>
                    <a:srgbClr val="FFFF00"/>
                  </a:solidFill>
                  <a:latin typeface="Roboto"/>
                </a:rPr>
                <a:t>Sales on weekends are obviously higher than on weekdays.</a:t>
              </a:r>
              <a:r>
                <a:rPr sz="1600" lang="en-US">
                  <a:solidFill>
                    <a:srgbClr val="D8D8D8"/>
                  </a:solidFill>
                  <a:latin typeface="Roboto"/>
                </a:rPr>
                <a:t>We will use it as an exogenous variable in the following analysis.</a:t>
              </a:r>
              <a:r>
                <a:rPr sz="1600" i="0" lang="en-US">
                  <a:solidFill>
                    <a:srgbClr val="D8D8D8"/>
                  </a:solidFill>
                  <a:latin typeface="Roboto"/>
                </a:rPr>
                <a:t>Sales in December are always higher than in other months.</a:t>
              </a:r>
              <a:endParaRPr sz="1600">
                <a:solidFill>
                  <a:srgbClr val="D8D8D8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184150" marL="28575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rial"/>
                <a:buNone/>
              </a:pPr>
              <a:r>
                <a:rPr>
                  <a:solidFill/>
                </a:rPr>
                <a:t/>
              </a:r>
              <a:endParaRPr sz="1600">
                <a:solidFill>
                  <a:srgbClr val="D8D8D8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85750" marL="285750" marR="0" rtl="0" algn="l">
                <a:spcBef>
                  <a:spcPts val="0"/>
                </a:spcBef>
                <a:spcAft>
                  <a:spcPts val="0"/>
                </a:spcAft>
                <a:buClr>
                  <a:srgbClr val="FFFF00"/>
                </a:buClr>
                <a:buSzPts val="1600"/>
                <a:buFont typeface="Arial"/>
                <a:buChar char="•"/>
              </a:pPr>
              <a:r>
                <a:rPr sz="1600" b="1" lang="en-US">
                  <a:solidFill>
                    <a:srgbClr val="FFFF00"/>
                  </a:solidFill>
                  <a:latin typeface="Roboto"/>
                </a:rPr>
                <a:t>Sales in Dec. always higher</a:t>
              </a:r>
              <a:r>
                <a:rPr sz="1600" lang="en-US">
                  <a:solidFill>
                    <a:srgbClr val="D8D8D8"/>
                  </a:solidFill>
                  <a:latin typeface="Roboto"/>
                </a:rPr>
                <a:t>than other months.</a:t>
              </a:r>
              <a:endParaRPr/>
            </a:p>
          </p:txBody>
        </p:sp>
      </p:grpSp>
      <p:pic>
        <p:nvPicPr>
          <p:cNvPr id="390" name="Google Shape;390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37295" y="1694636"/>
            <a:ext cx="609600" cy="60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91" name="Google Shape;391;p4"/>
          <p:cNvSpPr txBox="1"/>
          <p:nvPr/>
        </p:nvSpPr>
        <p:spPr>
          <a:xfrm>
            <a:off x="582277" y="-759227"/>
            <a:ext cx="10281504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sz="4000" b="0" i="0" lang="en-US">
                <a:solidFill>
                  <a:srgbClr val="D9B662"/>
                </a:solidFill>
                <a:latin typeface="Roboto"/>
              </a:rPr>
              <a:t>Sales Trend Analysis</a:t>
            </a:r>
            <a:endParaRPr sz="4000">
              <a:solidFill>
                <a:srgbClr val="D9B66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92" name="Google Shape;392;p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63681" y="1706158"/>
            <a:ext cx="5607380" cy="3834874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佈景主題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Gold">
      <a:dk1>
        <a:srgbClr val="201E1D"/>
      </a:dk1>
      <a:lt1>
        <a:srgbClr val="FFFFFF"/>
      </a:lt1>
      <a:dk2>
        <a:srgbClr val="201E1D"/>
      </a:dk2>
      <a:lt2>
        <a:srgbClr val="FEFFFE"/>
      </a:lt2>
      <a:accent1>
        <a:srgbClr val="C7A85B"/>
      </a:accent1>
      <a:accent2>
        <a:srgbClr val="DCB965"/>
      </a:accent2>
      <a:accent3>
        <a:srgbClr val="D3C693"/>
      </a:accent3>
      <a:accent4>
        <a:srgbClr val="C7A85B"/>
      </a:accent4>
      <a:accent5>
        <a:srgbClr val="DCB965"/>
      </a:accent5>
      <a:accent6>
        <a:srgbClr val="D3C693"/>
      </a:accent6>
      <a:hlink>
        <a:srgbClr val="017FA8"/>
      </a:hlink>
      <a:folHlink>
        <a:srgbClr val="BE449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佈景主題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2022-01-31T06:34:01Z</dcterms:created>
  <dc:creator>立偉 戴</dc:creator>
</cp:coreProperties>
</file>